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5"/>
  </p:notesMasterIdLst>
  <p:handoutMasterIdLst>
    <p:handoutMasterId r:id="rId56"/>
  </p:handoutMasterIdLst>
  <p:sldIdLst>
    <p:sldId id="339" r:id="rId2"/>
    <p:sldId id="495" r:id="rId3"/>
    <p:sldId id="499" r:id="rId4"/>
    <p:sldId id="415" r:id="rId5"/>
    <p:sldId id="453" r:id="rId6"/>
    <p:sldId id="413" r:id="rId7"/>
    <p:sldId id="528" r:id="rId8"/>
    <p:sldId id="529" r:id="rId9"/>
    <p:sldId id="431" r:id="rId10"/>
    <p:sldId id="374" r:id="rId11"/>
    <p:sldId id="408" r:id="rId12"/>
    <p:sldId id="454" r:id="rId13"/>
    <p:sldId id="346" r:id="rId14"/>
    <p:sldId id="394" r:id="rId15"/>
    <p:sldId id="424" r:id="rId16"/>
    <p:sldId id="440" r:id="rId17"/>
    <p:sldId id="452" r:id="rId18"/>
    <p:sldId id="427" r:id="rId19"/>
    <p:sldId id="543" r:id="rId20"/>
    <p:sldId id="428" r:id="rId21"/>
    <p:sldId id="451" r:id="rId22"/>
    <p:sldId id="537" r:id="rId23"/>
    <p:sldId id="538" r:id="rId24"/>
    <p:sldId id="509" r:id="rId25"/>
    <p:sldId id="510" r:id="rId26"/>
    <p:sldId id="513" r:id="rId27"/>
    <p:sldId id="478" r:id="rId28"/>
    <p:sldId id="485" r:id="rId29"/>
    <p:sldId id="479" r:id="rId30"/>
    <p:sldId id="369" r:id="rId31"/>
    <p:sldId id="493" r:id="rId32"/>
    <p:sldId id="492" r:id="rId33"/>
    <p:sldId id="496" r:id="rId34"/>
    <p:sldId id="497" r:id="rId35"/>
    <p:sldId id="494" r:id="rId36"/>
    <p:sldId id="498" r:id="rId37"/>
    <p:sldId id="438" r:id="rId38"/>
    <p:sldId id="500" r:id="rId39"/>
    <p:sldId id="530" r:id="rId40"/>
    <p:sldId id="502" r:id="rId41"/>
    <p:sldId id="458" r:id="rId42"/>
    <p:sldId id="488" r:id="rId43"/>
    <p:sldId id="541" r:id="rId44"/>
    <p:sldId id="540" r:id="rId45"/>
    <p:sldId id="539" r:id="rId46"/>
    <p:sldId id="520" r:id="rId47"/>
    <p:sldId id="508" r:id="rId48"/>
    <p:sldId id="506" r:id="rId49"/>
    <p:sldId id="545" r:id="rId50"/>
    <p:sldId id="441" r:id="rId51"/>
    <p:sldId id="467" r:id="rId52"/>
    <p:sldId id="466" r:id="rId53"/>
    <p:sldId id="341" r:id="rId5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339127"/>
    <a:srgbClr val="DAD9D6"/>
    <a:srgbClr val="3B8640"/>
    <a:srgbClr val="818A8F"/>
    <a:srgbClr val="44697D"/>
    <a:srgbClr val="000000"/>
    <a:srgbClr val="1E1E1E"/>
    <a:srgbClr val="4EB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4" autoAdjust="0"/>
    <p:restoredTop sz="80254" autoAdjust="0"/>
  </p:normalViewPr>
  <p:slideViewPr>
    <p:cSldViewPr>
      <p:cViewPr>
        <p:scale>
          <a:sx n="68" d="100"/>
          <a:sy n="68" d="100"/>
        </p:scale>
        <p:origin x="32" y="-56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80" d="100"/>
          <a:sy n="80" d="100"/>
        </p:scale>
        <p:origin x="4974" y="11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image" Target="../media/image37.png"/><Relationship Id="rId2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image" Target="../media/image37.png"/><Relationship Id="rId2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CD52A-0DA1-8F4B-8B54-825C26FBAE05}" type="doc">
      <dgm:prSet loTypeId="urn:microsoft.com/office/officeart/2008/layout/PictureStrip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A5245-7D92-064F-86B7-12164B2072C3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Healthcare</a:t>
          </a:r>
          <a:endParaRPr lang="en-US" dirty="0"/>
        </a:p>
      </dgm:t>
    </dgm:pt>
    <dgm:pt modelId="{BCF798F4-4DA1-4844-9EAA-61C39D62556E}" type="parTrans" cxnId="{47708E09-3B7D-3547-98A4-9B4B702BF54B}">
      <dgm:prSet/>
      <dgm:spPr/>
      <dgm:t>
        <a:bodyPr/>
        <a:lstStyle/>
        <a:p>
          <a:endParaRPr lang="en-US"/>
        </a:p>
      </dgm:t>
    </dgm:pt>
    <dgm:pt modelId="{2C0A454D-B4C2-CC47-B3D2-71CCF6A0FDC2}" type="sibTrans" cxnId="{47708E09-3B7D-3547-98A4-9B4B702BF54B}">
      <dgm:prSet/>
      <dgm:spPr/>
      <dgm:t>
        <a:bodyPr/>
        <a:lstStyle/>
        <a:p>
          <a:endParaRPr lang="en-US"/>
        </a:p>
      </dgm:t>
    </dgm:pt>
    <dgm:pt modelId="{C3ED860B-5372-F044-BB82-B2C033BA0525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Financial services</a:t>
          </a:r>
          <a:endParaRPr lang="en-US" dirty="0"/>
        </a:p>
      </dgm:t>
    </dgm:pt>
    <dgm:pt modelId="{E125EA9E-CCF8-DD43-BC66-0C6C3236B52D}" type="parTrans" cxnId="{8C9BE4B5-020D-C042-915E-709819786222}">
      <dgm:prSet/>
      <dgm:spPr/>
      <dgm:t>
        <a:bodyPr/>
        <a:lstStyle/>
        <a:p>
          <a:endParaRPr lang="en-US"/>
        </a:p>
      </dgm:t>
    </dgm:pt>
    <dgm:pt modelId="{72BE2EA3-FC44-EB4B-A4B6-1ED4B8281B63}" type="sibTrans" cxnId="{8C9BE4B5-020D-C042-915E-709819786222}">
      <dgm:prSet/>
      <dgm:spPr/>
      <dgm:t>
        <a:bodyPr/>
        <a:lstStyle/>
        <a:p>
          <a:endParaRPr lang="en-US"/>
        </a:p>
      </dgm:t>
    </dgm:pt>
    <dgm:pt modelId="{D3095AA8-05C4-F843-9EF0-3C820F758805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Public Sector</a:t>
          </a:r>
          <a:endParaRPr lang="en-US" dirty="0"/>
        </a:p>
      </dgm:t>
    </dgm:pt>
    <dgm:pt modelId="{46BB4DF5-A57B-314B-8784-3E09B5CB398E}" type="parTrans" cxnId="{BAE59F9A-6EF8-3642-9C80-70A5C6FA3F08}">
      <dgm:prSet/>
      <dgm:spPr/>
      <dgm:t>
        <a:bodyPr/>
        <a:lstStyle/>
        <a:p>
          <a:endParaRPr lang="en-US"/>
        </a:p>
      </dgm:t>
    </dgm:pt>
    <dgm:pt modelId="{B96C16F6-F811-A84B-ABC0-BA85C7B8710C}" type="sibTrans" cxnId="{BAE59F9A-6EF8-3642-9C80-70A5C6FA3F08}">
      <dgm:prSet/>
      <dgm:spPr/>
      <dgm:t>
        <a:bodyPr/>
        <a:lstStyle/>
        <a:p>
          <a:endParaRPr lang="en-US"/>
        </a:p>
      </dgm:t>
    </dgm:pt>
    <dgm:pt modelId="{6BC78F38-F2C4-534D-AF93-E59B8B2E9127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5D864A60-60F4-814A-B2C7-466E62F45CF4}" type="parTrans" cxnId="{C300D449-52CD-F848-B404-4B433E635CD5}">
      <dgm:prSet/>
      <dgm:spPr/>
      <dgm:t>
        <a:bodyPr/>
        <a:lstStyle/>
        <a:p>
          <a:endParaRPr lang="en-US"/>
        </a:p>
      </dgm:t>
    </dgm:pt>
    <dgm:pt modelId="{AFB3AB0E-1B13-BE48-A604-B263FEEA8236}" type="sibTrans" cxnId="{C300D449-52CD-F848-B404-4B433E635CD5}">
      <dgm:prSet/>
      <dgm:spPr/>
      <dgm:t>
        <a:bodyPr/>
        <a:lstStyle/>
        <a:p>
          <a:endParaRPr lang="en-US"/>
        </a:p>
      </dgm:t>
    </dgm:pt>
    <dgm:pt modelId="{24B08D7F-18DC-204D-A6EA-62ED433A6FF4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 diagnosis</a:t>
          </a:r>
          <a:endParaRPr lang="en-US" dirty="0"/>
        </a:p>
      </dgm:t>
    </dgm:pt>
    <dgm:pt modelId="{7D9A3C94-518C-C041-90CA-7CE8E2C7CE23}" type="parTrans" cxnId="{A5838971-1A55-0E42-B7FD-F307187539A8}">
      <dgm:prSet/>
      <dgm:spPr/>
      <dgm:t>
        <a:bodyPr/>
        <a:lstStyle/>
        <a:p>
          <a:endParaRPr lang="en-US"/>
        </a:p>
      </dgm:t>
    </dgm:pt>
    <dgm:pt modelId="{B39179B9-3011-6147-B3A8-23E54B6411EB}" type="sibTrans" cxnId="{A5838971-1A55-0E42-B7FD-F307187539A8}">
      <dgm:prSet/>
      <dgm:spPr/>
      <dgm:t>
        <a:bodyPr/>
        <a:lstStyle/>
        <a:p>
          <a:endParaRPr lang="en-US"/>
        </a:p>
      </dgm:t>
    </dgm:pt>
    <dgm:pt modelId="{74C77705-0422-964F-A6D0-0A0614BEEBD7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Prioritize screenings</a:t>
          </a:r>
          <a:endParaRPr lang="en-US" dirty="0"/>
        </a:p>
      </dgm:t>
    </dgm:pt>
    <dgm:pt modelId="{02B1D87E-4FC3-A446-ADCB-B7D7C14B31D7}" type="parTrans" cxnId="{8D8DBEC9-82A2-644A-892D-8BAC237BEBED}">
      <dgm:prSet/>
      <dgm:spPr/>
      <dgm:t>
        <a:bodyPr/>
        <a:lstStyle/>
        <a:p>
          <a:endParaRPr lang="en-US"/>
        </a:p>
      </dgm:t>
    </dgm:pt>
    <dgm:pt modelId="{26B4AD55-5A03-F34A-AB98-5DA69C45AD52}" type="sibTrans" cxnId="{8D8DBEC9-82A2-644A-892D-8BAC237BEBED}">
      <dgm:prSet/>
      <dgm:spPr/>
      <dgm:t>
        <a:bodyPr/>
        <a:lstStyle/>
        <a:p>
          <a:endParaRPr lang="en-US"/>
        </a:p>
      </dgm:t>
    </dgm:pt>
    <dgm:pt modelId="{E43B60D3-353A-DC40-9A4C-B2B6DF05962A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Fraud Detection/prevention</a:t>
          </a:r>
          <a:endParaRPr lang="en-US" dirty="0"/>
        </a:p>
      </dgm:t>
    </dgm:pt>
    <dgm:pt modelId="{FD0602CE-8AC3-8D4C-BB32-56A424039719}" type="parTrans" cxnId="{1B3C6B97-A408-6141-9D1D-F30241776645}">
      <dgm:prSet/>
      <dgm:spPr/>
      <dgm:t>
        <a:bodyPr/>
        <a:lstStyle/>
        <a:p>
          <a:endParaRPr lang="en-US"/>
        </a:p>
      </dgm:t>
    </dgm:pt>
    <dgm:pt modelId="{4A645C76-C09E-704B-B508-C8E8BCA26B7D}" type="sibTrans" cxnId="{1B3C6B97-A408-6141-9D1D-F30241776645}">
      <dgm:prSet/>
      <dgm:spPr/>
      <dgm:t>
        <a:bodyPr/>
        <a:lstStyle/>
        <a:p>
          <a:endParaRPr lang="en-US"/>
        </a:p>
      </dgm:t>
    </dgm:pt>
    <dgm:pt modelId="{BEAF6F13-32A2-1E4D-A03B-AC62007C0EC0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 underwriting risk</a:t>
          </a:r>
          <a:endParaRPr lang="en-US" dirty="0"/>
        </a:p>
      </dgm:t>
    </dgm:pt>
    <dgm:pt modelId="{54BFE58A-F498-CB45-B0E2-0A43699799FA}" type="parTrans" cxnId="{9836500B-3F33-CB4E-88E6-70505624C9ED}">
      <dgm:prSet/>
      <dgm:spPr/>
      <dgm:t>
        <a:bodyPr/>
        <a:lstStyle/>
        <a:p>
          <a:endParaRPr lang="en-US"/>
        </a:p>
      </dgm:t>
    </dgm:pt>
    <dgm:pt modelId="{DD9152EE-2A5E-6845-9074-B33A22F4C3E0}" type="sibTrans" cxnId="{9836500B-3F33-CB4E-88E6-70505624C9ED}">
      <dgm:prSet/>
      <dgm:spPr/>
      <dgm:t>
        <a:bodyPr/>
        <a:lstStyle/>
        <a:p>
          <a:endParaRPr lang="en-US"/>
        </a:p>
      </dgm:t>
    </dgm:pt>
    <dgm:pt modelId="{C09F9D64-56A4-8342-81B7-9FABDC817C49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Analyze public sentiment</a:t>
          </a:r>
          <a:endParaRPr lang="en-US" dirty="0"/>
        </a:p>
      </dgm:t>
    </dgm:pt>
    <dgm:pt modelId="{4C5F8B18-5E52-4940-A42B-AD2C6ED691E1}" type="parTrans" cxnId="{AEBAC132-8B52-1E42-A76C-45D090BDE67A}">
      <dgm:prSet/>
      <dgm:spPr/>
      <dgm:t>
        <a:bodyPr/>
        <a:lstStyle/>
        <a:p>
          <a:endParaRPr lang="en-US"/>
        </a:p>
      </dgm:t>
    </dgm:pt>
    <dgm:pt modelId="{9DA4697B-87F6-9042-ADA1-27AEFB545D24}" type="sibTrans" cxnId="{AEBAC132-8B52-1E42-A76C-45D090BDE67A}">
      <dgm:prSet/>
      <dgm:spPr/>
      <dgm:t>
        <a:bodyPr/>
        <a:lstStyle/>
        <a:p>
          <a:endParaRPr lang="en-US"/>
        </a:p>
      </dgm:t>
    </dgm:pt>
    <dgm:pt modelId="{34B93BF1-F6B1-E144-91DF-FB38D3DDE880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Optimize resource allocation</a:t>
          </a:r>
          <a:endParaRPr lang="en-US" dirty="0"/>
        </a:p>
      </dgm:t>
    </dgm:pt>
    <dgm:pt modelId="{2937EB5E-47C1-4D42-A754-713E12DCFA4A}" type="parTrans" cxnId="{E5A04CAE-4866-1749-B204-07FC706714D4}">
      <dgm:prSet/>
      <dgm:spPr/>
      <dgm:t>
        <a:bodyPr/>
        <a:lstStyle/>
        <a:p>
          <a:endParaRPr lang="en-US"/>
        </a:p>
      </dgm:t>
    </dgm:pt>
    <dgm:pt modelId="{46E0820B-1423-C84F-A474-E4C070370DFC}" type="sibTrans" cxnId="{E5A04CAE-4866-1749-B204-07FC706714D4}">
      <dgm:prSet/>
      <dgm:spPr/>
      <dgm:t>
        <a:bodyPr/>
        <a:lstStyle/>
        <a:p>
          <a:endParaRPr lang="en-US"/>
        </a:p>
      </dgm:t>
    </dgm:pt>
    <dgm:pt modelId="{8E0BB162-104A-C241-BEDB-F3853AFC9F60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Product recommendation</a:t>
          </a:r>
          <a:endParaRPr lang="en-US" dirty="0"/>
        </a:p>
      </dgm:t>
    </dgm:pt>
    <dgm:pt modelId="{21B3CF3C-A09F-654A-97E5-14D59FE94DDB}" type="parTrans" cxnId="{ECCA08A0-8C20-5645-8219-7FF1B0C22AD1}">
      <dgm:prSet/>
      <dgm:spPr/>
      <dgm:t>
        <a:bodyPr/>
        <a:lstStyle/>
        <a:p>
          <a:endParaRPr lang="en-US"/>
        </a:p>
      </dgm:t>
    </dgm:pt>
    <dgm:pt modelId="{37E503C5-2438-A049-BA7B-6F4158FE616B}" type="sibTrans" cxnId="{ECCA08A0-8C20-5645-8219-7FF1B0C22AD1}">
      <dgm:prSet/>
      <dgm:spPr/>
      <dgm:t>
        <a:bodyPr/>
        <a:lstStyle/>
        <a:p>
          <a:endParaRPr lang="en-US"/>
        </a:p>
      </dgm:t>
    </dgm:pt>
    <dgm:pt modelId="{CA62299A-3536-7D41-80EB-9B145F8F80C1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Inventory management</a:t>
          </a:r>
          <a:endParaRPr lang="en-US" dirty="0"/>
        </a:p>
      </dgm:t>
    </dgm:pt>
    <dgm:pt modelId="{8C46B91E-DE98-3D40-B5A1-5052DF9D3855}" type="parTrans" cxnId="{6BBA2C98-FA07-F543-94F2-333A6346B88F}">
      <dgm:prSet/>
      <dgm:spPr/>
      <dgm:t>
        <a:bodyPr/>
        <a:lstStyle/>
        <a:p>
          <a:endParaRPr lang="en-US"/>
        </a:p>
      </dgm:t>
    </dgm:pt>
    <dgm:pt modelId="{3D64153E-2B4B-184B-AD5C-218DE345F8B8}" type="sibTrans" cxnId="{6BBA2C98-FA07-F543-94F2-333A6346B88F}">
      <dgm:prSet/>
      <dgm:spPr/>
      <dgm:t>
        <a:bodyPr/>
        <a:lstStyle/>
        <a:p>
          <a:endParaRPr lang="en-US"/>
        </a:p>
      </dgm:t>
    </dgm:pt>
    <dgm:pt modelId="{1724A482-2003-D849-9702-C5AB9059CFBA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Telco/mobile</a:t>
          </a:r>
          <a:endParaRPr lang="en-US" dirty="0"/>
        </a:p>
      </dgm:t>
    </dgm:pt>
    <dgm:pt modelId="{E75534F4-FD6C-DB46-A1BA-E68A5361C5EC}" type="parTrans" cxnId="{A51964B6-4727-3F43-A4D7-C34FCB311BC6}">
      <dgm:prSet/>
      <dgm:spPr/>
      <dgm:t>
        <a:bodyPr/>
        <a:lstStyle/>
        <a:p>
          <a:endParaRPr lang="en-US"/>
        </a:p>
      </dgm:t>
    </dgm:pt>
    <dgm:pt modelId="{24068C9C-74BB-D149-8A75-497DD39297E8}" type="sibTrans" cxnId="{A51964B6-4727-3F43-A4D7-C34FCB311BC6}">
      <dgm:prSet/>
      <dgm:spPr/>
      <dgm:t>
        <a:bodyPr/>
        <a:lstStyle/>
        <a:p>
          <a:endParaRPr lang="en-US"/>
        </a:p>
      </dgm:t>
    </dgm:pt>
    <dgm:pt modelId="{EF4F1B3C-E3B6-9044-BB9F-C24F40136B91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Oil &amp; Gas</a:t>
          </a:r>
          <a:endParaRPr lang="en-US" dirty="0"/>
        </a:p>
      </dgm:t>
    </dgm:pt>
    <dgm:pt modelId="{B1E89ABC-F3B0-994B-88E8-ADA3EE905D39}" type="parTrans" cxnId="{86495611-9E8D-B04E-83EB-E76EC769DB2B}">
      <dgm:prSet/>
      <dgm:spPr/>
      <dgm:t>
        <a:bodyPr/>
        <a:lstStyle/>
        <a:p>
          <a:endParaRPr lang="en-US"/>
        </a:p>
      </dgm:t>
    </dgm:pt>
    <dgm:pt modelId="{B45D1772-03A1-284E-BFB1-A358FD885A20}" type="sibTrans" cxnId="{86495611-9E8D-B04E-83EB-E76EC769DB2B}">
      <dgm:prSet/>
      <dgm:spPr/>
      <dgm:t>
        <a:bodyPr/>
        <a:lstStyle/>
        <a:p>
          <a:endParaRPr lang="en-US"/>
        </a:p>
      </dgm:t>
    </dgm:pt>
    <dgm:pt modelId="{BBBCF990-8DD8-6B40-AFE6-54D34A0691AF}">
      <dgm:prSet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Predictive maintenance</a:t>
          </a:r>
          <a:endParaRPr lang="en-US" dirty="0"/>
        </a:p>
      </dgm:t>
    </dgm:pt>
    <dgm:pt modelId="{8B8888F3-0787-7C48-A062-5B2A74043D8C}" type="parTrans" cxnId="{59663717-333B-1246-9682-4A0FB6B19CB9}">
      <dgm:prSet/>
      <dgm:spPr/>
      <dgm:t>
        <a:bodyPr/>
        <a:lstStyle/>
        <a:p>
          <a:endParaRPr lang="en-US"/>
        </a:p>
      </dgm:t>
    </dgm:pt>
    <dgm:pt modelId="{71E53D6D-2529-1546-8F7F-C2BC22E3E19E}" type="sibTrans" cxnId="{59663717-333B-1246-9682-4A0FB6B19CB9}">
      <dgm:prSet/>
      <dgm:spPr/>
      <dgm:t>
        <a:bodyPr/>
        <a:lstStyle/>
        <a:p>
          <a:endParaRPr lang="en-US"/>
        </a:p>
      </dgm:t>
    </dgm:pt>
    <dgm:pt modelId="{07486507-081F-8249-A049-8DE06AAC6DCE}">
      <dgm:prSet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Seismic data management</a:t>
          </a:r>
          <a:endParaRPr lang="en-US" dirty="0"/>
        </a:p>
      </dgm:t>
    </dgm:pt>
    <dgm:pt modelId="{8D8BF5FC-F310-E44E-9FAD-202CA3C902E1}" type="parTrans" cxnId="{31770F7D-1F04-D441-9D23-4F8A6DA80FE7}">
      <dgm:prSet/>
      <dgm:spPr/>
      <dgm:t>
        <a:bodyPr/>
        <a:lstStyle/>
        <a:p>
          <a:endParaRPr lang="en-US"/>
        </a:p>
      </dgm:t>
    </dgm:pt>
    <dgm:pt modelId="{7F64BDCC-2E45-BD48-9ED9-1E228E22A89A}" type="sibTrans" cxnId="{31770F7D-1F04-D441-9D23-4F8A6DA80FE7}">
      <dgm:prSet/>
      <dgm:spPr/>
      <dgm:t>
        <a:bodyPr/>
        <a:lstStyle/>
        <a:p>
          <a:endParaRPr lang="en-US"/>
        </a:p>
      </dgm:t>
    </dgm:pt>
    <dgm:pt modelId="{66D872B0-A5F8-B141-BC83-CB5C5DBF9345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 customer churn</a:t>
          </a:r>
          <a:endParaRPr lang="en-US" dirty="0"/>
        </a:p>
      </dgm:t>
    </dgm:pt>
    <dgm:pt modelId="{DEDB7356-002E-DA46-BF36-E14098CB1AB1}" type="parTrans" cxnId="{8494FFE9-3D21-FA41-AC03-D538C189F0ED}">
      <dgm:prSet/>
      <dgm:spPr/>
      <dgm:t>
        <a:bodyPr/>
        <a:lstStyle/>
        <a:p>
          <a:endParaRPr lang="en-US"/>
        </a:p>
      </dgm:t>
    </dgm:pt>
    <dgm:pt modelId="{E3C413D7-3BB6-1242-B7A4-B45F83CCC2FD}" type="sibTrans" cxnId="{8494FFE9-3D21-FA41-AC03-D538C189F0ED}">
      <dgm:prSet/>
      <dgm:spPr/>
      <dgm:t>
        <a:bodyPr/>
        <a:lstStyle/>
        <a:p>
          <a:endParaRPr lang="en-US"/>
        </a:p>
      </dgm:t>
    </dgm:pt>
    <dgm:pt modelId="{AFFC5DA8-FB1F-514C-9CD3-85CE4FD80972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Price optimization</a:t>
          </a:r>
          <a:endParaRPr lang="en-US" dirty="0"/>
        </a:p>
      </dgm:t>
    </dgm:pt>
    <dgm:pt modelId="{611EC750-ED3B-8E46-930F-345739053C1A}" type="parTrans" cxnId="{7760FA00-7A80-6F47-ACAF-074587CC429F}">
      <dgm:prSet/>
      <dgm:spPr/>
      <dgm:t>
        <a:bodyPr/>
        <a:lstStyle/>
        <a:p>
          <a:endParaRPr lang="en-US"/>
        </a:p>
      </dgm:t>
    </dgm:pt>
    <dgm:pt modelId="{94061564-8F2B-734A-843C-4398E1E2B755}" type="sibTrans" cxnId="{7760FA00-7A80-6F47-ACAF-074587CC429F}">
      <dgm:prSet/>
      <dgm:spPr/>
      <dgm:t>
        <a:bodyPr/>
        <a:lstStyle/>
        <a:p>
          <a:endParaRPr lang="en-US"/>
        </a:p>
      </dgm:t>
    </dgm:pt>
    <dgm:pt modelId="{E8BE3A2C-9E36-B342-984C-ABC83E2E73F0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 equipment failure</a:t>
          </a:r>
          <a:endParaRPr lang="en-US" dirty="0"/>
        </a:p>
      </dgm:t>
    </dgm:pt>
    <dgm:pt modelId="{D47F51DD-86CE-C049-961B-F8F1D5E37986}" type="parTrans" cxnId="{5AC34DF6-E676-E94C-871F-2DF12A8E8732}">
      <dgm:prSet/>
      <dgm:spPr/>
      <dgm:t>
        <a:bodyPr/>
        <a:lstStyle/>
        <a:p>
          <a:endParaRPr lang="en-US"/>
        </a:p>
      </dgm:t>
    </dgm:pt>
    <dgm:pt modelId="{29B3A7A4-286B-E24F-AA47-0DCA2F5143FB}" type="sibTrans" cxnId="{5AC34DF6-E676-E94C-871F-2DF12A8E8732}">
      <dgm:prSet/>
      <dgm:spPr/>
      <dgm:t>
        <a:bodyPr/>
        <a:lstStyle/>
        <a:p>
          <a:endParaRPr lang="en-US"/>
        </a:p>
      </dgm:t>
    </dgm:pt>
    <dgm:pt modelId="{4CE930B7-3C98-0A4E-B88D-7C3C29D717AB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Reduce re-admittance rates</a:t>
          </a:r>
          <a:endParaRPr lang="en-US" dirty="0"/>
        </a:p>
      </dgm:t>
    </dgm:pt>
    <dgm:pt modelId="{BF5D32D7-05F3-0240-B667-CC7C96C6D1E1}" type="sibTrans" cxnId="{B625E5BD-2A26-8343-87DE-49528A63F3A1}">
      <dgm:prSet/>
      <dgm:spPr/>
      <dgm:t>
        <a:bodyPr/>
        <a:lstStyle/>
        <a:p>
          <a:endParaRPr lang="en-US"/>
        </a:p>
      </dgm:t>
    </dgm:pt>
    <dgm:pt modelId="{AB71757A-1369-744D-BED8-30297E6669FF}" type="parTrans" cxnId="{B625E5BD-2A26-8343-87DE-49528A63F3A1}">
      <dgm:prSet/>
      <dgm:spPr/>
      <dgm:t>
        <a:bodyPr/>
        <a:lstStyle/>
        <a:p>
          <a:endParaRPr lang="en-US"/>
        </a:p>
      </dgm:t>
    </dgm:pt>
    <dgm:pt modelId="{F41573FA-0425-C449-992B-2A28863B0ACA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New account risk screens</a:t>
          </a:r>
          <a:endParaRPr lang="en-US" dirty="0"/>
        </a:p>
      </dgm:t>
    </dgm:pt>
    <dgm:pt modelId="{835DC75F-609D-8749-9EB2-B0F87A036E86}" type="parTrans" cxnId="{60684A9B-C79C-FE4B-AADA-A2BABE98BFBC}">
      <dgm:prSet/>
      <dgm:spPr/>
      <dgm:t>
        <a:bodyPr/>
        <a:lstStyle/>
        <a:p>
          <a:endParaRPr lang="en-US"/>
        </a:p>
      </dgm:t>
    </dgm:pt>
    <dgm:pt modelId="{3622A389-C0AF-8546-963E-5D5B535E06BD}" type="sibTrans" cxnId="{60684A9B-C79C-FE4B-AADA-A2BABE98BFBC}">
      <dgm:prSet/>
      <dgm:spPr/>
      <dgm:t>
        <a:bodyPr/>
        <a:lstStyle/>
        <a:p>
          <a:endParaRPr lang="en-US"/>
        </a:p>
      </dgm:t>
    </dgm:pt>
    <dgm:pt modelId="{10B54424-2F1F-2C4B-BDB1-772E6E2E2D34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Customer behavior analysis</a:t>
          </a:r>
          <a:endParaRPr lang="en-US" dirty="0"/>
        </a:p>
      </dgm:t>
    </dgm:pt>
    <dgm:pt modelId="{26E18074-8230-9447-8539-44FFB99BD24C}" type="parTrans" cxnId="{747C9DC9-00B4-774E-914B-37DE55A3615B}">
      <dgm:prSet/>
      <dgm:spPr/>
      <dgm:t>
        <a:bodyPr/>
        <a:lstStyle/>
        <a:p>
          <a:endParaRPr lang="en-US"/>
        </a:p>
      </dgm:t>
    </dgm:pt>
    <dgm:pt modelId="{28E9545E-4C1C-1D4E-B9F0-DB121A4833B8}" type="sibTrans" cxnId="{747C9DC9-00B4-774E-914B-37DE55A3615B}">
      <dgm:prSet/>
      <dgm:spPr/>
      <dgm:t>
        <a:bodyPr/>
        <a:lstStyle/>
        <a:p>
          <a:endParaRPr lang="en-US"/>
        </a:p>
      </dgm:t>
    </dgm:pt>
    <dgm:pt modelId="{0EC23469-9F10-E745-A65C-DCB9ED72796B}">
      <dgm:prSet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Predict well production levels</a:t>
          </a:r>
          <a:endParaRPr lang="en-US" dirty="0"/>
        </a:p>
      </dgm:t>
    </dgm:pt>
    <dgm:pt modelId="{1D8BD4F8-75ED-5F4B-BB3D-D34CC004B98D}" type="parTrans" cxnId="{A1C41C8E-1C3E-AD46-A250-8FDB07CA7F09}">
      <dgm:prSet/>
      <dgm:spPr/>
      <dgm:t>
        <a:bodyPr/>
        <a:lstStyle/>
        <a:p>
          <a:endParaRPr lang="en-US"/>
        </a:p>
      </dgm:t>
    </dgm:pt>
    <dgm:pt modelId="{DA901332-1AA4-1B47-9786-52BBA8102848}" type="sibTrans" cxnId="{A1C41C8E-1C3E-AD46-A250-8FDB07CA7F09}">
      <dgm:prSet/>
      <dgm:spPr/>
      <dgm:t>
        <a:bodyPr/>
        <a:lstStyle/>
        <a:p>
          <a:endParaRPr lang="en-US"/>
        </a:p>
      </dgm:t>
    </dgm:pt>
    <dgm:pt modelId="{6D1E37CB-CF86-F44C-BA11-FD635BCAAB57}">
      <dgm:prSet phldrT="[Text]"/>
      <dgm:spPr>
        <a:noFill/>
        <a:ln>
          <a:solidFill>
            <a:srgbClr val="9EE824"/>
          </a:solidFill>
        </a:ln>
      </dgm:spPr>
      <dgm:t>
        <a:bodyPr/>
        <a:lstStyle/>
        <a:p>
          <a:r>
            <a:rPr lang="en-US" dirty="0" smtClean="0"/>
            <a:t>Law enforcement &amp; security </a:t>
          </a:r>
          <a:endParaRPr lang="en-US" dirty="0"/>
        </a:p>
      </dgm:t>
    </dgm:pt>
    <dgm:pt modelId="{5A80657E-933B-D34A-9594-D4E780499614}" type="parTrans" cxnId="{826320CC-A846-2041-9B5F-7AC79867F03D}">
      <dgm:prSet/>
      <dgm:spPr/>
      <dgm:t>
        <a:bodyPr/>
        <a:lstStyle/>
        <a:p>
          <a:endParaRPr lang="en-US"/>
        </a:p>
      </dgm:t>
    </dgm:pt>
    <dgm:pt modelId="{2AADCC29-A45D-6345-A1F2-822C62DFB979}" type="sibTrans" cxnId="{826320CC-A846-2041-9B5F-7AC79867F03D}">
      <dgm:prSet/>
      <dgm:spPr/>
      <dgm:t>
        <a:bodyPr/>
        <a:lstStyle/>
        <a:p>
          <a:endParaRPr lang="en-US"/>
        </a:p>
      </dgm:t>
    </dgm:pt>
    <dgm:pt modelId="{7AA17384-97F8-AE4F-84CA-373C97270790}" type="pres">
      <dgm:prSet presAssocID="{2ECCD52A-0DA1-8F4B-8B54-825C26FBAE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9B6DF5-114B-E741-8054-C5FAAFF5F927}" type="pres">
      <dgm:prSet presAssocID="{307A5245-7D92-064F-86B7-12164B2072C3}" presName="composite" presStyleCnt="0"/>
      <dgm:spPr/>
    </dgm:pt>
    <dgm:pt modelId="{1C6C2305-0E90-A14B-AE2B-3F4A95AD38F9}" type="pres">
      <dgm:prSet presAssocID="{307A5245-7D92-064F-86B7-12164B2072C3}" presName="rect1" presStyleLbl="tr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FABD67-119F-A547-8F14-D549E6D5A92E}" type="pres">
      <dgm:prSet presAssocID="{307A5245-7D92-064F-86B7-12164B2072C3}" presName="rect2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US"/>
        </a:p>
      </dgm:t>
    </dgm:pt>
    <dgm:pt modelId="{B719B382-4997-BD4F-8FCB-AA317F42F637}" type="pres">
      <dgm:prSet presAssocID="{2C0A454D-B4C2-CC47-B3D2-71CCF6A0FDC2}" presName="sibTrans" presStyleCnt="0"/>
      <dgm:spPr/>
    </dgm:pt>
    <dgm:pt modelId="{66B171F0-0219-6C4A-B96D-ACDB49EFBC36}" type="pres">
      <dgm:prSet presAssocID="{C3ED860B-5372-F044-BB82-B2C033BA0525}" presName="composite" presStyleCnt="0"/>
      <dgm:spPr/>
    </dgm:pt>
    <dgm:pt modelId="{7BAA622E-2901-374B-9BAA-1E2504ABF39B}" type="pres">
      <dgm:prSet presAssocID="{C3ED860B-5372-F044-BB82-B2C033BA0525}" presName="rect1" presStyleLbl="tr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16C7E-DCF3-864F-BF53-5BD7A69A8067}" type="pres">
      <dgm:prSet presAssocID="{C3ED860B-5372-F044-BB82-B2C033BA0525}" presName="rect2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C7B39BCB-5250-334A-BBCF-46D95390DF8B}" type="pres">
      <dgm:prSet presAssocID="{72BE2EA3-FC44-EB4B-A4B6-1ED4B8281B63}" presName="sibTrans" presStyleCnt="0"/>
      <dgm:spPr/>
    </dgm:pt>
    <dgm:pt modelId="{8A3B9BB0-6533-0F45-BCC5-5FF3C8E448E9}" type="pres">
      <dgm:prSet presAssocID="{D3095AA8-05C4-F843-9EF0-3C820F758805}" presName="composite" presStyleCnt="0"/>
      <dgm:spPr/>
    </dgm:pt>
    <dgm:pt modelId="{73985D44-D966-C546-B699-B91D93FE3B47}" type="pres">
      <dgm:prSet presAssocID="{D3095AA8-05C4-F843-9EF0-3C820F758805}" presName="rect1" presStyleLbl="tr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6C856-8B14-5E41-979D-0DFEA1C9C7F0}" type="pres">
      <dgm:prSet presAssocID="{D3095AA8-05C4-F843-9EF0-3C820F758805}" presName="rect2" presStyleLbl="fgImgPlace1" presStyleIdx="2" presStyleCnt="6" custLinFactNeighborX="-362" custLinFactNeighborY="35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E3CCE6B1-AAD2-FE46-AE14-66A705BC5EE6}" type="pres">
      <dgm:prSet presAssocID="{B96C16F6-F811-A84B-ABC0-BA85C7B8710C}" presName="sibTrans" presStyleCnt="0"/>
      <dgm:spPr/>
    </dgm:pt>
    <dgm:pt modelId="{9753D091-0F41-F549-B912-AF3C1947352D}" type="pres">
      <dgm:prSet presAssocID="{6BC78F38-F2C4-534D-AF93-E59B8B2E9127}" presName="composite" presStyleCnt="0"/>
      <dgm:spPr/>
    </dgm:pt>
    <dgm:pt modelId="{E9F7AE34-0AC9-794A-9A7E-4CC708A4B9F3}" type="pres">
      <dgm:prSet presAssocID="{6BC78F38-F2C4-534D-AF93-E59B8B2E9127}" presName="rect1" presStyleLbl="tr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7B4FD-3D20-854F-B47D-899E1547F48B}" type="pres">
      <dgm:prSet presAssocID="{6BC78F38-F2C4-534D-AF93-E59B8B2E9127}" presName="rect2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368BD684-F084-9B47-96E3-BCE824D285DE}" type="pres">
      <dgm:prSet presAssocID="{AFB3AB0E-1B13-BE48-A604-B263FEEA8236}" presName="sibTrans" presStyleCnt="0"/>
      <dgm:spPr/>
    </dgm:pt>
    <dgm:pt modelId="{73A94170-4F65-EF47-B650-F3B9BC1781DB}" type="pres">
      <dgm:prSet presAssocID="{1724A482-2003-D849-9702-C5AB9059CFBA}" presName="composite" presStyleCnt="0"/>
      <dgm:spPr/>
    </dgm:pt>
    <dgm:pt modelId="{49CBB28B-E6D1-A845-9CD6-767E261D79C5}" type="pres">
      <dgm:prSet presAssocID="{1724A482-2003-D849-9702-C5AB9059CFBA}" presName="rect1" presStyleLbl="tr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DEA3D-27A1-2C4F-B71F-FBA872D11064}" type="pres">
      <dgm:prSet presAssocID="{1724A482-2003-D849-9702-C5AB9059CFBA}" presName="rect2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  <dgm:t>
        <a:bodyPr/>
        <a:lstStyle/>
        <a:p>
          <a:endParaRPr lang="en-US"/>
        </a:p>
      </dgm:t>
    </dgm:pt>
    <dgm:pt modelId="{0DEB485F-2052-5D47-B8D9-8B3929AB02FD}" type="pres">
      <dgm:prSet presAssocID="{24068C9C-74BB-D149-8A75-497DD39297E8}" presName="sibTrans" presStyleCnt="0"/>
      <dgm:spPr/>
    </dgm:pt>
    <dgm:pt modelId="{83C47AF9-23D0-2044-AFB2-D3B8837B28A0}" type="pres">
      <dgm:prSet presAssocID="{EF4F1B3C-E3B6-9044-BB9F-C24F40136B91}" presName="composite" presStyleCnt="0"/>
      <dgm:spPr/>
    </dgm:pt>
    <dgm:pt modelId="{32FB542B-3A6B-5A4D-B366-8D9E94941349}" type="pres">
      <dgm:prSet presAssocID="{EF4F1B3C-E3B6-9044-BB9F-C24F40136B91}" presName="rect1" presStyleLbl="trAlignAcc1" presStyleIdx="5" presStyleCnt="6" custLinFactNeighborX="79" custLinFactNeighborY="12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68082-68DC-9045-8DA4-A48D1C2D35D2}" type="pres">
      <dgm:prSet presAssocID="{EF4F1B3C-E3B6-9044-BB9F-C24F40136B91}" presName="rect2" presStyleLbl="fgImgPlace1" presStyleIdx="5" presStyleCnt="6" custLinFactNeighborY="117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</dgm:ptLst>
  <dgm:cxnLst>
    <dgm:cxn modelId="{0A6628B0-B470-2F40-9B7E-B136B7140CDA}" type="presOf" srcId="{2ECCD52A-0DA1-8F4B-8B54-825C26FBAE05}" destId="{7AA17384-97F8-AE4F-84CA-373C97270790}" srcOrd="0" destOrd="0" presId="urn:microsoft.com/office/officeart/2008/layout/PictureStrips"/>
    <dgm:cxn modelId="{826320CC-A846-2041-9B5F-7AC79867F03D}" srcId="{D3095AA8-05C4-F843-9EF0-3C820F758805}" destId="{6D1E37CB-CF86-F44C-BA11-FD635BCAAB57}" srcOrd="2" destOrd="0" parTransId="{5A80657E-933B-D34A-9594-D4E780499614}" sibTransId="{2AADCC29-A45D-6345-A1F2-822C62DFB979}"/>
    <dgm:cxn modelId="{31770F7D-1F04-D441-9D23-4F8A6DA80FE7}" srcId="{EF4F1B3C-E3B6-9044-BB9F-C24F40136B91}" destId="{07486507-081F-8249-A049-8DE06AAC6DCE}" srcOrd="1" destOrd="0" parTransId="{8D8BF5FC-F310-E44E-9FAD-202CA3C902E1}" sibTransId="{7F64BDCC-2E45-BD48-9ED9-1E228E22A89A}"/>
    <dgm:cxn modelId="{038E588A-9D39-FB40-9C53-E3A1E01F3D80}" type="presOf" srcId="{1724A482-2003-D849-9702-C5AB9059CFBA}" destId="{49CBB28B-E6D1-A845-9CD6-767E261D79C5}" srcOrd="0" destOrd="0" presId="urn:microsoft.com/office/officeart/2008/layout/PictureStrips"/>
    <dgm:cxn modelId="{6BBA2C98-FA07-F543-94F2-333A6346B88F}" srcId="{6BC78F38-F2C4-534D-AF93-E59B8B2E9127}" destId="{CA62299A-3536-7D41-80EB-9B145F8F80C1}" srcOrd="1" destOrd="0" parTransId="{8C46B91E-DE98-3D40-B5A1-5052DF9D3855}" sibTransId="{3D64153E-2B4B-184B-AD5C-218DE345F8B8}"/>
    <dgm:cxn modelId="{C300D449-52CD-F848-B404-4B433E635CD5}" srcId="{2ECCD52A-0DA1-8F4B-8B54-825C26FBAE05}" destId="{6BC78F38-F2C4-534D-AF93-E59B8B2E9127}" srcOrd="3" destOrd="0" parTransId="{5D864A60-60F4-814A-B2C7-466E62F45CF4}" sibTransId="{AFB3AB0E-1B13-BE48-A604-B263FEEA8236}"/>
    <dgm:cxn modelId="{8C9BE4B5-020D-C042-915E-709819786222}" srcId="{2ECCD52A-0DA1-8F4B-8B54-825C26FBAE05}" destId="{C3ED860B-5372-F044-BB82-B2C033BA0525}" srcOrd="1" destOrd="0" parTransId="{E125EA9E-CCF8-DD43-BC66-0C6C3236B52D}" sibTransId="{72BE2EA3-FC44-EB4B-A4B6-1ED4B8281B63}"/>
    <dgm:cxn modelId="{9032620C-8C1B-0742-93DF-18A104B42F94}" type="presOf" srcId="{BBBCF990-8DD8-6B40-AFE6-54D34A0691AF}" destId="{32FB542B-3A6B-5A4D-B366-8D9E94941349}" srcOrd="0" destOrd="1" presId="urn:microsoft.com/office/officeart/2008/layout/PictureStrips"/>
    <dgm:cxn modelId="{8850FCFF-7B64-5D4C-8CE1-519156894B64}" type="presOf" srcId="{E8BE3A2C-9E36-B342-984C-ABC83E2E73F0}" destId="{49CBB28B-E6D1-A845-9CD6-767E261D79C5}" srcOrd="0" destOrd="2" presId="urn:microsoft.com/office/officeart/2008/layout/PictureStrips"/>
    <dgm:cxn modelId="{6FF07E2B-8119-2E40-96C9-B18CF3A364F5}" type="presOf" srcId="{F41573FA-0425-C449-992B-2A28863B0ACA}" destId="{7BAA622E-2901-374B-9BAA-1E2504ABF39B}" srcOrd="0" destOrd="3" presId="urn:microsoft.com/office/officeart/2008/layout/PictureStrips"/>
    <dgm:cxn modelId="{9C639E5D-66C5-C54E-AB00-4CAF675FDEA0}" type="presOf" srcId="{C09F9D64-56A4-8342-81B7-9FABDC817C49}" destId="{73985D44-D966-C546-B699-B91D93FE3B47}" srcOrd="0" destOrd="1" presId="urn:microsoft.com/office/officeart/2008/layout/PictureStrips"/>
    <dgm:cxn modelId="{AEBAC132-8B52-1E42-A76C-45D090BDE67A}" srcId="{D3095AA8-05C4-F843-9EF0-3C820F758805}" destId="{C09F9D64-56A4-8342-81B7-9FABDC817C49}" srcOrd="0" destOrd="0" parTransId="{4C5F8B18-5E52-4940-A42B-AD2C6ED691E1}" sibTransId="{9DA4697B-87F6-9042-ADA1-27AEFB545D24}"/>
    <dgm:cxn modelId="{04EBA03A-DD64-8F4C-AF3E-9EB9D856B22D}" type="presOf" srcId="{6BC78F38-F2C4-534D-AF93-E59B8B2E9127}" destId="{E9F7AE34-0AC9-794A-9A7E-4CC708A4B9F3}" srcOrd="0" destOrd="0" presId="urn:microsoft.com/office/officeart/2008/layout/PictureStrips"/>
    <dgm:cxn modelId="{94F746C8-CB6B-484F-8F8D-CAF4377F9C53}" type="presOf" srcId="{4CE930B7-3C98-0A4E-B88D-7C3C29D717AB}" destId="{1C6C2305-0E90-A14B-AE2B-3F4A95AD38F9}" srcOrd="0" destOrd="3" presId="urn:microsoft.com/office/officeart/2008/layout/PictureStrips"/>
    <dgm:cxn modelId="{A3329599-FAC3-5A44-B9BC-DEF88D0546E5}" type="presOf" srcId="{C3ED860B-5372-F044-BB82-B2C033BA0525}" destId="{7BAA622E-2901-374B-9BAA-1E2504ABF39B}" srcOrd="0" destOrd="0" presId="urn:microsoft.com/office/officeart/2008/layout/PictureStrips"/>
    <dgm:cxn modelId="{9836500B-3F33-CB4E-88E6-70505624C9ED}" srcId="{C3ED860B-5372-F044-BB82-B2C033BA0525}" destId="{BEAF6F13-32A2-1E4D-A03B-AC62007C0EC0}" srcOrd="1" destOrd="0" parTransId="{54BFE58A-F498-CB45-B0E2-0A43699799FA}" sibTransId="{DD9152EE-2A5E-6845-9074-B33A22F4C3E0}"/>
    <dgm:cxn modelId="{738496D0-E816-5C40-92D3-8473CFC8CE38}" type="presOf" srcId="{10B54424-2F1F-2C4B-BDB1-772E6E2E2D34}" destId="{49CBB28B-E6D1-A845-9CD6-767E261D79C5}" srcOrd="0" destOrd="3" presId="urn:microsoft.com/office/officeart/2008/layout/PictureStrips"/>
    <dgm:cxn modelId="{5AC34DF6-E676-E94C-871F-2DF12A8E8732}" srcId="{1724A482-2003-D849-9702-C5AB9059CFBA}" destId="{E8BE3A2C-9E36-B342-984C-ABC83E2E73F0}" srcOrd="1" destOrd="0" parTransId="{D47F51DD-86CE-C049-961B-F8F1D5E37986}" sibTransId="{29B3A7A4-286B-E24F-AA47-0DCA2F5143FB}"/>
    <dgm:cxn modelId="{42FFDA4B-97D6-ED4D-8A14-10E7564BE364}" type="presOf" srcId="{307A5245-7D92-064F-86B7-12164B2072C3}" destId="{1C6C2305-0E90-A14B-AE2B-3F4A95AD38F9}" srcOrd="0" destOrd="0" presId="urn:microsoft.com/office/officeart/2008/layout/PictureStrips"/>
    <dgm:cxn modelId="{A5838971-1A55-0E42-B7FD-F307187539A8}" srcId="{307A5245-7D92-064F-86B7-12164B2072C3}" destId="{24B08D7F-18DC-204D-A6EA-62ED433A6FF4}" srcOrd="0" destOrd="0" parTransId="{7D9A3C94-518C-C041-90CA-7CE8E2C7CE23}" sibTransId="{B39179B9-3011-6147-B3A8-23E54B6411EB}"/>
    <dgm:cxn modelId="{E5E79D21-8A09-BD4B-9B97-EE783A08C156}" type="presOf" srcId="{6D1E37CB-CF86-F44C-BA11-FD635BCAAB57}" destId="{73985D44-D966-C546-B699-B91D93FE3B47}" srcOrd="0" destOrd="3" presId="urn:microsoft.com/office/officeart/2008/layout/PictureStrips"/>
    <dgm:cxn modelId="{39958950-D99D-5241-A539-4DAFD0625173}" type="presOf" srcId="{CA62299A-3536-7D41-80EB-9B145F8F80C1}" destId="{E9F7AE34-0AC9-794A-9A7E-4CC708A4B9F3}" srcOrd="0" destOrd="2" presId="urn:microsoft.com/office/officeart/2008/layout/PictureStrips"/>
    <dgm:cxn modelId="{E5A04CAE-4866-1749-B204-07FC706714D4}" srcId="{D3095AA8-05C4-F843-9EF0-3C820F758805}" destId="{34B93BF1-F6B1-E144-91DF-FB38D3DDE880}" srcOrd="1" destOrd="0" parTransId="{2937EB5E-47C1-4D42-A754-713E12DCFA4A}" sibTransId="{46E0820B-1423-C84F-A474-E4C070370DFC}"/>
    <dgm:cxn modelId="{CE7E8DE1-ED81-9249-BDE4-B37191A0F6FC}" type="presOf" srcId="{66D872B0-A5F8-B141-BC83-CB5C5DBF9345}" destId="{49CBB28B-E6D1-A845-9CD6-767E261D79C5}" srcOrd="0" destOrd="1" presId="urn:microsoft.com/office/officeart/2008/layout/PictureStrips"/>
    <dgm:cxn modelId="{38018623-0504-CB4A-9E08-0C9B5A7947D3}" type="presOf" srcId="{74C77705-0422-964F-A6D0-0A0614BEEBD7}" destId="{1C6C2305-0E90-A14B-AE2B-3F4A95AD38F9}" srcOrd="0" destOrd="2" presId="urn:microsoft.com/office/officeart/2008/layout/PictureStrips"/>
    <dgm:cxn modelId="{47708E09-3B7D-3547-98A4-9B4B702BF54B}" srcId="{2ECCD52A-0DA1-8F4B-8B54-825C26FBAE05}" destId="{307A5245-7D92-064F-86B7-12164B2072C3}" srcOrd="0" destOrd="0" parTransId="{BCF798F4-4DA1-4844-9EAA-61C39D62556E}" sibTransId="{2C0A454D-B4C2-CC47-B3D2-71CCF6A0FDC2}"/>
    <dgm:cxn modelId="{9BF4C62E-67E6-4F49-A3EE-67D0259F3A9F}" type="presOf" srcId="{E43B60D3-353A-DC40-9A4C-B2B6DF05962A}" destId="{7BAA622E-2901-374B-9BAA-1E2504ABF39B}" srcOrd="0" destOrd="1" presId="urn:microsoft.com/office/officeart/2008/layout/PictureStrips"/>
    <dgm:cxn modelId="{747C9DC9-00B4-774E-914B-37DE55A3615B}" srcId="{1724A482-2003-D849-9702-C5AB9059CFBA}" destId="{10B54424-2F1F-2C4B-BDB1-772E6E2E2D34}" srcOrd="2" destOrd="0" parTransId="{26E18074-8230-9447-8539-44FFB99BD24C}" sibTransId="{28E9545E-4C1C-1D4E-B9F0-DB121A4833B8}"/>
    <dgm:cxn modelId="{B625E5BD-2A26-8343-87DE-49528A63F3A1}" srcId="{307A5245-7D92-064F-86B7-12164B2072C3}" destId="{4CE930B7-3C98-0A4E-B88D-7C3C29D717AB}" srcOrd="2" destOrd="0" parTransId="{AB71757A-1369-744D-BED8-30297E6669FF}" sibTransId="{BF5D32D7-05F3-0240-B667-CC7C96C6D1E1}"/>
    <dgm:cxn modelId="{8494FFE9-3D21-FA41-AC03-D538C189F0ED}" srcId="{1724A482-2003-D849-9702-C5AB9059CFBA}" destId="{66D872B0-A5F8-B141-BC83-CB5C5DBF9345}" srcOrd="0" destOrd="0" parTransId="{DEDB7356-002E-DA46-BF36-E14098CB1AB1}" sibTransId="{E3C413D7-3BB6-1242-B7A4-B45F83CCC2FD}"/>
    <dgm:cxn modelId="{86495611-9E8D-B04E-83EB-E76EC769DB2B}" srcId="{2ECCD52A-0DA1-8F4B-8B54-825C26FBAE05}" destId="{EF4F1B3C-E3B6-9044-BB9F-C24F40136B91}" srcOrd="5" destOrd="0" parTransId="{B1E89ABC-F3B0-994B-88E8-ADA3EE905D39}" sibTransId="{B45D1772-03A1-284E-BFB1-A358FD885A20}"/>
    <dgm:cxn modelId="{60684A9B-C79C-FE4B-AADA-A2BABE98BFBC}" srcId="{C3ED860B-5372-F044-BB82-B2C033BA0525}" destId="{F41573FA-0425-C449-992B-2A28863B0ACA}" srcOrd="2" destOrd="0" parTransId="{835DC75F-609D-8749-9EB2-B0F87A036E86}" sibTransId="{3622A389-C0AF-8546-963E-5D5B535E06BD}"/>
    <dgm:cxn modelId="{20CE1E36-0F81-F845-B1AB-DA8948ABB7E3}" type="presOf" srcId="{07486507-081F-8249-A049-8DE06AAC6DCE}" destId="{32FB542B-3A6B-5A4D-B366-8D9E94941349}" srcOrd="0" destOrd="2" presId="urn:microsoft.com/office/officeart/2008/layout/PictureStrips"/>
    <dgm:cxn modelId="{BAE59F9A-6EF8-3642-9C80-70A5C6FA3F08}" srcId="{2ECCD52A-0DA1-8F4B-8B54-825C26FBAE05}" destId="{D3095AA8-05C4-F843-9EF0-3C820F758805}" srcOrd="2" destOrd="0" parTransId="{46BB4DF5-A57B-314B-8784-3E09B5CB398E}" sibTransId="{B96C16F6-F811-A84B-ABC0-BA85C7B8710C}"/>
    <dgm:cxn modelId="{1B3C6B97-A408-6141-9D1D-F30241776645}" srcId="{C3ED860B-5372-F044-BB82-B2C033BA0525}" destId="{E43B60D3-353A-DC40-9A4C-B2B6DF05962A}" srcOrd="0" destOrd="0" parTransId="{FD0602CE-8AC3-8D4C-BB32-56A424039719}" sibTransId="{4A645C76-C09E-704B-B508-C8E8BCA26B7D}"/>
    <dgm:cxn modelId="{7760FA00-7A80-6F47-ACAF-074587CC429F}" srcId="{6BC78F38-F2C4-534D-AF93-E59B8B2E9127}" destId="{AFFC5DA8-FB1F-514C-9CD3-85CE4FD80972}" srcOrd="2" destOrd="0" parTransId="{611EC750-ED3B-8E46-930F-345739053C1A}" sibTransId="{94061564-8F2B-734A-843C-4398E1E2B755}"/>
    <dgm:cxn modelId="{A5EE04AF-938E-0B4B-87B3-BDB8389CA03D}" type="presOf" srcId="{BEAF6F13-32A2-1E4D-A03B-AC62007C0EC0}" destId="{7BAA622E-2901-374B-9BAA-1E2504ABF39B}" srcOrd="0" destOrd="2" presId="urn:microsoft.com/office/officeart/2008/layout/PictureStrips"/>
    <dgm:cxn modelId="{D7D4B94C-1E83-1840-8ACA-798C1725171A}" type="presOf" srcId="{0EC23469-9F10-E745-A65C-DCB9ED72796B}" destId="{32FB542B-3A6B-5A4D-B366-8D9E94941349}" srcOrd="0" destOrd="3" presId="urn:microsoft.com/office/officeart/2008/layout/PictureStrips"/>
    <dgm:cxn modelId="{A1C41C8E-1C3E-AD46-A250-8FDB07CA7F09}" srcId="{EF4F1B3C-E3B6-9044-BB9F-C24F40136B91}" destId="{0EC23469-9F10-E745-A65C-DCB9ED72796B}" srcOrd="2" destOrd="0" parTransId="{1D8BD4F8-75ED-5F4B-BB3D-D34CC004B98D}" sibTransId="{DA901332-1AA4-1B47-9786-52BBA8102848}"/>
    <dgm:cxn modelId="{368B3015-B481-AD4A-A441-1BC968B36B20}" type="presOf" srcId="{34B93BF1-F6B1-E144-91DF-FB38D3DDE880}" destId="{73985D44-D966-C546-B699-B91D93FE3B47}" srcOrd="0" destOrd="2" presId="urn:microsoft.com/office/officeart/2008/layout/PictureStrips"/>
    <dgm:cxn modelId="{36DB0441-0BF3-0041-B67B-4BD8EDC4C3E6}" type="presOf" srcId="{24B08D7F-18DC-204D-A6EA-62ED433A6FF4}" destId="{1C6C2305-0E90-A14B-AE2B-3F4A95AD38F9}" srcOrd="0" destOrd="1" presId="urn:microsoft.com/office/officeart/2008/layout/PictureStrips"/>
    <dgm:cxn modelId="{904B8BAC-0151-E54A-A0C3-DE1C83B84D0F}" type="presOf" srcId="{AFFC5DA8-FB1F-514C-9CD3-85CE4FD80972}" destId="{E9F7AE34-0AC9-794A-9A7E-4CC708A4B9F3}" srcOrd="0" destOrd="3" presId="urn:microsoft.com/office/officeart/2008/layout/PictureStrips"/>
    <dgm:cxn modelId="{ECCA08A0-8C20-5645-8219-7FF1B0C22AD1}" srcId="{6BC78F38-F2C4-534D-AF93-E59B8B2E9127}" destId="{8E0BB162-104A-C241-BEDB-F3853AFC9F60}" srcOrd="0" destOrd="0" parTransId="{21B3CF3C-A09F-654A-97E5-14D59FE94DDB}" sibTransId="{37E503C5-2438-A049-BA7B-6F4158FE616B}"/>
    <dgm:cxn modelId="{9E829372-3661-704A-A50B-395B9EA1C924}" type="presOf" srcId="{D3095AA8-05C4-F843-9EF0-3C820F758805}" destId="{73985D44-D966-C546-B699-B91D93FE3B47}" srcOrd="0" destOrd="0" presId="urn:microsoft.com/office/officeart/2008/layout/PictureStrips"/>
    <dgm:cxn modelId="{BD403DE7-6973-DD42-B53E-117A818DE8F7}" type="presOf" srcId="{8E0BB162-104A-C241-BEDB-F3853AFC9F60}" destId="{E9F7AE34-0AC9-794A-9A7E-4CC708A4B9F3}" srcOrd="0" destOrd="1" presId="urn:microsoft.com/office/officeart/2008/layout/PictureStrips"/>
    <dgm:cxn modelId="{A51964B6-4727-3F43-A4D7-C34FCB311BC6}" srcId="{2ECCD52A-0DA1-8F4B-8B54-825C26FBAE05}" destId="{1724A482-2003-D849-9702-C5AB9059CFBA}" srcOrd="4" destOrd="0" parTransId="{E75534F4-FD6C-DB46-A1BA-E68A5361C5EC}" sibTransId="{24068C9C-74BB-D149-8A75-497DD39297E8}"/>
    <dgm:cxn modelId="{8D8DBEC9-82A2-644A-892D-8BAC237BEBED}" srcId="{307A5245-7D92-064F-86B7-12164B2072C3}" destId="{74C77705-0422-964F-A6D0-0A0614BEEBD7}" srcOrd="1" destOrd="0" parTransId="{02B1D87E-4FC3-A446-ADCB-B7D7C14B31D7}" sibTransId="{26B4AD55-5A03-F34A-AB98-5DA69C45AD52}"/>
    <dgm:cxn modelId="{B9EA8E99-3517-7641-B192-9AE38FE99398}" type="presOf" srcId="{EF4F1B3C-E3B6-9044-BB9F-C24F40136B91}" destId="{32FB542B-3A6B-5A4D-B366-8D9E94941349}" srcOrd="0" destOrd="0" presId="urn:microsoft.com/office/officeart/2008/layout/PictureStrips"/>
    <dgm:cxn modelId="{59663717-333B-1246-9682-4A0FB6B19CB9}" srcId="{EF4F1B3C-E3B6-9044-BB9F-C24F40136B91}" destId="{BBBCF990-8DD8-6B40-AFE6-54D34A0691AF}" srcOrd="0" destOrd="0" parTransId="{8B8888F3-0787-7C48-A062-5B2A74043D8C}" sibTransId="{71E53D6D-2529-1546-8F7F-C2BC22E3E19E}"/>
    <dgm:cxn modelId="{5F455F0D-70E4-594B-8FAE-AC0F3908BBD8}" type="presParOf" srcId="{7AA17384-97F8-AE4F-84CA-373C97270790}" destId="{1A9B6DF5-114B-E741-8054-C5FAAFF5F927}" srcOrd="0" destOrd="0" presId="urn:microsoft.com/office/officeart/2008/layout/PictureStrips"/>
    <dgm:cxn modelId="{1E4BDE48-C41D-2447-8E7D-5B2128D223D3}" type="presParOf" srcId="{1A9B6DF5-114B-E741-8054-C5FAAFF5F927}" destId="{1C6C2305-0E90-A14B-AE2B-3F4A95AD38F9}" srcOrd="0" destOrd="0" presId="urn:microsoft.com/office/officeart/2008/layout/PictureStrips"/>
    <dgm:cxn modelId="{FF714E30-C92A-F14C-8837-53E7BC87F316}" type="presParOf" srcId="{1A9B6DF5-114B-E741-8054-C5FAAFF5F927}" destId="{74FABD67-119F-A547-8F14-D549E6D5A92E}" srcOrd="1" destOrd="0" presId="urn:microsoft.com/office/officeart/2008/layout/PictureStrips"/>
    <dgm:cxn modelId="{75BC72F1-8616-CE45-A339-CBD2D941EBFE}" type="presParOf" srcId="{7AA17384-97F8-AE4F-84CA-373C97270790}" destId="{B719B382-4997-BD4F-8FCB-AA317F42F637}" srcOrd="1" destOrd="0" presId="urn:microsoft.com/office/officeart/2008/layout/PictureStrips"/>
    <dgm:cxn modelId="{9E28DFB7-ACF6-F54D-BF0B-D5759324C481}" type="presParOf" srcId="{7AA17384-97F8-AE4F-84CA-373C97270790}" destId="{66B171F0-0219-6C4A-B96D-ACDB49EFBC36}" srcOrd="2" destOrd="0" presId="urn:microsoft.com/office/officeart/2008/layout/PictureStrips"/>
    <dgm:cxn modelId="{A4D8F8C8-55F8-A04E-BDE9-A9DEB96D3013}" type="presParOf" srcId="{66B171F0-0219-6C4A-B96D-ACDB49EFBC36}" destId="{7BAA622E-2901-374B-9BAA-1E2504ABF39B}" srcOrd="0" destOrd="0" presId="urn:microsoft.com/office/officeart/2008/layout/PictureStrips"/>
    <dgm:cxn modelId="{29FF827A-CAF4-8447-AF79-D17FD5951A5B}" type="presParOf" srcId="{66B171F0-0219-6C4A-B96D-ACDB49EFBC36}" destId="{B8916C7E-DCF3-864F-BF53-5BD7A69A8067}" srcOrd="1" destOrd="0" presId="urn:microsoft.com/office/officeart/2008/layout/PictureStrips"/>
    <dgm:cxn modelId="{07815F94-E616-9D41-9BD4-D84E474B315E}" type="presParOf" srcId="{7AA17384-97F8-AE4F-84CA-373C97270790}" destId="{C7B39BCB-5250-334A-BBCF-46D95390DF8B}" srcOrd="3" destOrd="0" presId="urn:microsoft.com/office/officeart/2008/layout/PictureStrips"/>
    <dgm:cxn modelId="{4A2C394A-2110-4446-96A6-1C1D10FC9E0E}" type="presParOf" srcId="{7AA17384-97F8-AE4F-84CA-373C97270790}" destId="{8A3B9BB0-6533-0F45-BCC5-5FF3C8E448E9}" srcOrd="4" destOrd="0" presId="urn:microsoft.com/office/officeart/2008/layout/PictureStrips"/>
    <dgm:cxn modelId="{C9B14D0D-0252-844F-B3D6-17BA4CE400B5}" type="presParOf" srcId="{8A3B9BB0-6533-0F45-BCC5-5FF3C8E448E9}" destId="{73985D44-D966-C546-B699-B91D93FE3B47}" srcOrd="0" destOrd="0" presId="urn:microsoft.com/office/officeart/2008/layout/PictureStrips"/>
    <dgm:cxn modelId="{0E230478-28DD-4C4C-BA26-54DDF9BB6071}" type="presParOf" srcId="{8A3B9BB0-6533-0F45-BCC5-5FF3C8E448E9}" destId="{37D6C856-8B14-5E41-979D-0DFEA1C9C7F0}" srcOrd="1" destOrd="0" presId="urn:microsoft.com/office/officeart/2008/layout/PictureStrips"/>
    <dgm:cxn modelId="{9851E791-C3EB-3C49-A051-425ED2BAAB43}" type="presParOf" srcId="{7AA17384-97F8-AE4F-84CA-373C97270790}" destId="{E3CCE6B1-AAD2-FE46-AE14-66A705BC5EE6}" srcOrd="5" destOrd="0" presId="urn:microsoft.com/office/officeart/2008/layout/PictureStrips"/>
    <dgm:cxn modelId="{22B92D82-5BC7-DF45-905E-6A920B977735}" type="presParOf" srcId="{7AA17384-97F8-AE4F-84CA-373C97270790}" destId="{9753D091-0F41-F549-B912-AF3C1947352D}" srcOrd="6" destOrd="0" presId="urn:microsoft.com/office/officeart/2008/layout/PictureStrips"/>
    <dgm:cxn modelId="{FE530455-CE9D-BC4E-9DA7-9B6FABBDA879}" type="presParOf" srcId="{9753D091-0F41-F549-B912-AF3C1947352D}" destId="{E9F7AE34-0AC9-794A-9A7E-4CC708A4B9F3}" srcOrd="0" destOrd="0" presId="urn:microsoft.com/office/officeart/2008/layout/PictureStrips"/>
    <dgm:cxn modelId="{286154DA-EDF1-9B4E-B518-516F937224BD}" type="presParOf" srcId="{9753D091-0F41-F549-B912-AF3C1947352D}" destId="{64F7B4FD-3D20-854F-B47D-899E1547F48B}" srcOrd="1" destOrd="0" presId="urn:microsoft.com/office/officeart/2008/layout/PictureStrips"/>
    <dgm:cxn modelId="{1AC9F583-3E48-4843-885E-C96EB69547DF}" type="presParOf" srcId="{7AA17384-97F8-AE4F-84CA-373C97270790}" destId="{368BD684-F084-9B47-96E3-BCE824D285DE}" srcOrd="7" destOrd="0" presId="urn:microsoft.com/office/officeart/2008/layout/PictureStrips"/>
    <dgm:cxn modelId="{BDE4AAD0-3D7C-974A-9FD9-FD340E4C176F}" type="presParOf" srcId="{7AA17384-97F8-AE4F-84CA-373C97270790}" destId="{73A94170-4F65-EF47-B650-F3B9BC1781DB}" srcOrd="8" destOrd="0" presId="urn:microsoft.com/office/officeart/2008/layout/PictureStrips"/>
    <dgm:cxn modelId="{F88FED48-3139-8F43-9DD4-05673F464B29}" type="presParOf" srcId="{73A94170-4F65-EF47-B650-F3B9BC1781DB}" destId="{49CBB28B-E6D1-A845-9CD6-767E261D79C5}" srcOrd="0" destOrd="0" presId="urn:microsoft.com/office/officeart/2008/layout/PictureStrips"/>
    <dgm:cxn modelId="{23A1DE7E-B919-0042-BEAF-3DCF79069C4D}" type="presParOf" srcId="{73A94170-4F65-EF47-B650-F3B9BC1781DB}" destId="{533DEA3D-27A1-2C4F-B71F-FBA872D11064}" srcOrd="1" destOrd="0" presId="urn:microsoft.com/office/officeart/2008/layout/PictureStrips"/>
    <dgm:cxn modelId="{6A62EAB7-C5DB-B54B-A7D7-F6A7FC382AB7}" type="presParOf" srcId="{7AA17384-97F8-AE4F-84CA-373C97270790}" destId="{0DEB485F-2052-5D47-B8D9-8B3929AB02FD}" srcOrd="9" destOrd="0" presId="urn:microsoft.com/office/officeart/2008/layout/PictureStrips"/>
    <dgm:cxn modelId="{4DAFC7A8-F2B1-1D48-BF85-192129492EDB}" type="presParOf" srcId="{7AA17384-97F8-AE4F-84CA-373C97270790}" destId="{83C47AF9-23D0-2044-AFB2-D3B8837B28A0}" srcOrd="10" destOrd="0" presId="urn:microsoft.com/office/officeart/2008/layout/PictureStrips"/>
    <dgm:cxn modelId="{03E85077-14D7-1942-9C39-13D83A51FB3F}" type="presParOf" srcId="{83C47AF9-23D0-2044-AFB2-D3B8837B28A0}" destId="{32FB542B-3A6B-5A4D-B366-8D9E94941349}" srcOrd="0" destOrd="0" presId="urn:microsoft.com/office/officeart/2008/layout/PictureStrips"/>
    <dgm:cxn modelId="{503AC12F-1A81-AA40-8C8C-F1D232D58CB7}" type="presParOf" srcId="{83C47AF9-23D0-2044-AFB2-D3B8837B28A0}" destId="{C0D68082-68DC-9045-8DA4-A48D1C2D35D2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C2305-0E90-A14B-AE2B-3F4A95AD38F9}">
      <dsp:nvSpPr>
        <dsp:cNvPr id="0" name=""/>
        <dsp:cNvSpPr/>
      </dsp:nvSpPr>
      <dsp:spPr>
        <a:xfrm>
          <a:off x="588914" y="295140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Healthcare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 diagnosis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Prioritize screenings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Reduce re-admittance rates</a:t>
          </a:r>
          <a:endParaRPr lang="en-US" sz="1800" kern="1200" dirty="0"/>
        </a:p>
      </dsp:txBody>
      <dsp:txXfrm>
        <a:off x="588914" y="295140"/>
        <a:ext cx="4702367" cy="1469489"/>
      </dsp:txXfrm>
    </dsp:sp>
    <dsp:sp modelId="{74FABD67-119F-A547-8F14-D549E6D5A92E}">
      <dsp:nvSpPr>
        <dsp:cNvPr id="0" name=""/>
        <dsp:cNvSpPr/>
      </dsp:nvSpPr>
      <dsp:spPr>
        <a:xfrm>
          <a:off x="392982" y="82881"/>
          <a:ext cx="1028642" cy="1542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AA622E-2901-374B-9BAA-1E2504ABF39B}">
      <dsp:nvSpPr>
        <dsp:cNvPr id="0" name=""/>
        <dsp:cNvSpPr/>
      </dsp:nvSpPr>
      <dsp:spPr>
        <a:xfrm>
          <a:off x="5738036" y="295140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Financial services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Fraud Detection/prevention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 underwriting risk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New account risk screens</a:t>
          </a:r>
          <a:endParaRPr lang="en-US" sz="1800" kern="1200" dirty="0"/>
        </a:p>
      </dsp:txBody>
      <dsp:txXfrm>
        <a:off x="5738036" y="295140"/>
        <a:ext cx="4702367" cy="1469489"/>
      </dsp:txXfrm>
    </dsp:sp>
    <dsp:sp modelId="{B8916C7E-DCF3-864F-BF53-5BD7A69A8067}">
      <dsp:nvSpPr>
        <dsp:cNvPr id="0" name=""/>
        <dsp:cNvSpPr/>
      </dsp:nvSpPr>
      <dsp:spPr>
        <a:xfrm>
          <a:off x="5542105" y="82881"/>
          <a:ext cx="1028642" cy="154296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985D44-D966-C546-B699-B91D93FE3B47}">
      <dsp:nvSpPr>
        <dsp:cNvPr id="0" name=""/>
        <dsp:cNvSpPr/>
      </dsp:nvSpPr>
      <dsp:spPr>
        <a:xfrm>
          <a:off x="588914" y="2145064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Public Sector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Analyze public sentiment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Optimize resource allocation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Law enforcement &amp; security </a:t>
          </a:r>
          <a:endParaRPr lang="en-US" sz="1800" kern="1200" dirty="0"/>
        </a:p>
      </dsp:txBody>
      <dsp:txXfrm>
        <a:off x="588914" y="2145064"/>
        <a:ext cx="4702367" cy="1469489"/>
      </dsp:txXfrm>
    </dsp:sp>
    <dsp:sp modelId="{37D6C856-8B14-5E41-979D-0DFEA1C9C7F0}">
      <dsp:nvSpPr>
        <dsp:cNvPr id="0" name=""/>
        <dsp:cNvSpPr/>
      </dsp:nvSpPr>
      <dsp:spPr>
        <a:xfrm>
          <a:off x="389259" y="1987102"/>
          <a:ext cx="1028642" cy="1542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F7AE34-0AC9-794A-9A7E-4CC708A4B9F3}">
      <dsp:nvSpPr>
        <dsp:cNvPr id="0" name=""/>
        <dsp:cNvSpPr/>
      </dsp:nvSpPr>
      <dsp:spPr>
        <a:xfrm>
          <a:off x="5738036" y="2145064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Retail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Product recommendation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Inventory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Price optimization</a:t>
          </a:r>
          <a:endParaRPr lang="en-US" sz="1800" kern="1200" dirty="0"/>
        </a:p>
      </dsp:txBody>
      <dsp:txXfrm>
        <a:off x="5738036" y="2145064"/>
        <a:ext cx="4702367" cy="1469489"/>
      </dsp:txXfrm>
    </dsp:sp>
    <dsp:sp modelId="{64F7B4FD-3D20-854F-B47D-899E1547F48B}">
      <dsp:nvSpPr>
        <dsp:cNvPr id="0" name=""/>
        <dsp:cNvSpPr/>
      </dsp:nvSpPr>
      <dsp:spPr>
        <a:xfrm>
          <a:off x="5542105" y="1932805"/>
          <a:ext cx="1028642" cy="15429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CBB28B-E6D1-A845-9CD6-767E261D79C5}">
      <dsp:nvSpPr>
        <dsp:cNvPr id="0" name=""/>
        <dsp:cNvSpPr/>
      </dsp:nvSpPr>
      <dsp:spPr>
        <a:xfrm>
          <a:off x="588914" y="3994989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Telco/mobile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 customer churn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 equipment failure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Customer behavior analysis</a:t>
          </a:r>
          <a:endParaRPr lang="en-US" sz="1800" kern="1200" dirty="0"/>
        </a:p>
      </dsp:txBody>
      <dsp:txXfrm>
        <a:off x="588914" y="3994989"/>
        <a:ext cx="4702367" cy="1469489"/>
      </dsp:txXfrm>
    </dsp:sp>
    <dsp:sp modelId="{533DEA3D-27A1-2C4F-B71F-FBA872D11064}">
      <dsp:nvSpPr>
        <dsp:cNvPr id="0" name=""/>
        <dsp:cNvSpPr/>
      </dsp:nvSpPr>
      <dsp:spPr>
        <a:xfrm>
          <a:off x="392982" y="3782729"/>
          <a:ext cx="1028642" cy="1542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FB542B-3A6B-5A4D-B366-8D9E94941349}">
      <dsp:nvSpPr>
        <dsp:cNvPr id="0" name=""/>
        <dsp:cNvSpPr/>
      </dsp:nvSpPr>
      <dsp:spPr>
        <a:xfrm>
          <a:off x="5741751" y="4013093"/>
          <a:ext cx="4702367" cy="1469489"/>
        </a:xfrm>
        <a:prstGeom prst="rect">
          <a:avLst/>
        </a:prstGeom>
        <a:noFill/>
        <a:ln w="9525" cap="flat" cmpd="sng" algn="ctr">
          <a:solidFill>
            <a:srgbClr val="9EE82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334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Oil &amp; Gas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Predictive maintenance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Seismic data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Predict well production levels</a:t>
          </a:r>
          <a:endParaRPr lang="en-US" sz="1800" kern="1200" dirty="0"/>
        </a:p>
      </dsp:txBody>
      <dsp:txXfrm>
        <a:off x="5741751" y="4013093"/>
        <a:ext cx="4702367" cy="1469489"/>
      </dsp:txXfrm>
    </dsp:sp>
    <dsp:sp modelId="{C0D68082-68DC-9045-8DA4-A48D1C2D35D2}">
      <dsp:nvSpPr>
        <dsp:cNvPr id="0" name=""/>
        <dsp:cNvSpPr/>
      </dsp:nvSpPr>
      <dsp:spPr>
        <a:xfrm>
          <a:off x="5542105" y="3800828"/>
          <a:ext cx="1028642" cy="154296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3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Spark</a:t>
            </a:r>
            <a:r>
              <a:rPr lang="en-US" baseline="0" dirty="0" smtClean="0"/>
              <a:t> 1.6.2 &amp; older uses Spark Context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sc</a:t>
            </a:r>
            <a:endParaRPr lang="en-US" baseline="0" dirty="0" smtClean="0"/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Spark 2.0+ uses Spark Session </a:t>
            </a:r>
            <a:r>
              <a:rPr lang="en-US" dirty="0" smtClean="0">
                <a:sym typeface="Wingdings"/>
              </a:rPr>
              <a:t> spark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3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9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85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Spark 1.6.2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1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6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7" y="4343713"/>
            <a:ext cx="5485146" cy="286185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81" tIns="45491" rIns="90981" bIns="45491">
            <a:spAutoFit/>
          </a:bodyPr>
          <a:lstStyle/>
          <a:p>
            <a:endParaRPr lang="en-US" dirty="0">
              <a:latin typeface="Times New Roman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81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5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micro-batches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32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96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lvl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72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18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Data exploration, visualization, and discovery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Deeply integrated with Spark and Hadoop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Pluggable interpreters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Multiple languages in one notebook: R, Python, Scala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095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an IDE</a:t>
            </a:r>
          </a:p>
          <a:p>
            <a:r>
              <a:rPr lang="en-US" dirty="0" smtClean="0"/>
              <a:t>It’s not</a:t>
            </a:r>
            <a:r>
              <a:rPr lang="en-US" baseline="0" dirty="0" smtClean="0"/>
              <a:t> a BI tool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2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9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99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92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34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Distributed File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8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2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2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00B050"/>
                </a:solidFill>
              </a:rPr>
              <a:t>NiFi</a:t>
            </a:r>
            <a:r>
              <a:rPr lang="en-US" sz="1200" dirty="0" smtClean="0">
                <a:solidFill>
                  <a:srgbClr val="00B050"/>
                </a:solidFill>
              </a:rPr>
              <a:t>:</a:t>
            </a:r>
            <a:r>
              <a:rPr lang="en-US" sz="1200" baseline="0" dirty="0" smtClean="0">
                <a:solidFill>
                  <a:srgbClr val="00B050"/>
                </a:solidFill>
              </a:rPr>
              <a:t> simple event processing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aseline="0" dirty="0" smtClean="0">
                <a:solidFill>
                  <a:srgbClr val="00B050"/>
                </a:solidFill>
              </a:rPr>
              <a:t>Spark: complex event </a:t>
            </a:r>
            <a:r>
              <a:rPr lang="en-US" sz="1200" baseline="0" dirty="0" smtClean="0">
                <a:solidFill>
                  <a:srgbClr val="00B050"/>
                </a:solidFill>
              </a:rPr>
              <a:t>processing</a:t>
            </a:r>
            <a:endParaRPr lang="en-US" sz="1200" baseline="0" dirty="0" smtClean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90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27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26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06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50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03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7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3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0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5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96875" marR="0" lvl="1" indent="-22066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31711" y="1323174"/>
            <a:ext cx="13166979" cy="1261243"/>
          </a:xfrm>
          <a:prstGeom prst="rect">
            <a:avLst/>
          </a:prstGeom>
        </p:spPr>
        <p:txBody>
          <a:bodyPr/>
          <a:lstStyle>
            <a:lvl1pPr marL="201930" indent="-201930">
              <a:spcBef>
                <a:spcPts val="931"/>
              </a:spcBef>
              <a:buClr>
                <a:schemeClr val="accent1"/>
              </a:buClr>
              <a:defRPr sz="2640" baseline="0"/>
            </a:lvl1pPr>
            <a:lvl2pPr marL="476250" indent="-208483">
              <a:spcBef>
                <a:spcPts val="931"/>
              </a:spcBef>
              <a:defRPr sz="2400"/>
            </a:lvl2pPr>
            <a:lvl3pPr marL="757123" indent="-208483">
              <a:spcBef>
                <a:spcPts val="931"/>
              </a:spcBef>
              <a:buFont typeface="Arial" panose="020B0604020202020204" pitchFamily="34" charset="0"/>
              <a:buChar char="-"/>
              <a:defRPr sz="216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777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777" y="1327722"/>
            <a:ext cx="13167361" cy="207935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651"/>
              </a:spcBef>
              <a:buClr>
                <a:srgbClr val="69BE28"/>
              </a:buClr>
              <a:buFont typeface="Wingdings" charset="2"/>
              <a:buNone/>
              <a:defRPr sz="2880" b="1" i="0" baseline="0">
                <a:latin typeface="Arial"/>
                <a:cs typeface="Arial"/>
              </a:defRPr>
            </a:lvl1pPr>
            <a:lvl2pPr marL="0" indent="0" defTabSz="70486">
              <a:spcBef>
                <a:spcPts val="931"/>
              </a:spcBef>
              <a:buFont typeface="Lucida Grande"/>
              <a:buNone/>
              <a:tabLst/>
              <a:defRPr sz="2400">
                <a:solidFill>
                  <a:srgbClr val="1E1E1E"/>
                </a:solidFill>
              </a:defRPr>
            </a:lvl2pPr>
            <a:lvl3pPr marL="200026" indent="-200026" defTabSz="339090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160">
                <a:solidFill>
                  <a:srgbClr val="1E1E1E"/>
                </a:solidFill>
              </a:defRPr>
            </a:lvl3pPr>
            <a:lvl4pPr marL="476250" indent="-205740" defTabSz="339090">
              <a:spcBef>
                <a:spcPts val="931"/>
              </a:spcBef>
              <a:spcAft>
                <a:spcPts val="0"/>
              </a:spcAft>
              <a:defRPr sz="1920">
                <a:solidFill>
                  <a:srgbClr val="1E1E1E"/>
                </a:solidFill>
              </a:defRPr>
            </a:lvl4pPr>
            <a:lvl5pPr marL="752476" indent="-211456" defTabSz="339090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defRPr sz="168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6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800" advClick="0" advTm="5900">
        <p:fade/>
      </p:transition>
    </mc:Choice>
    <mc:Fallback xmlns="">
      <p:transition xmlns:p14="http://schemas.microsoft.com/office/powerpoint/2010/main" spd="slow" advClick="0" advTm="59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07431"/>
            <a:ext cx="13167361" cy="1216152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544796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4894412"/>
          </a:xfrm>
          <a:prstGeom prst="rect">
            <a:avLst/>
          </a:prstGeom>
        </p:spPr>
        <p:txBody>
          <a:bodyPr lIns="0"/>
          <a:lstStyle>
            <a:lvl1pPr marL="411453" indent="-41145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399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3" y="2305050"/>
            <a:ext cx="6400800" cy="4900504"/>
          </a:xfrm>
          <a:prstGeom prst="rect">
            <a:avLst/>
          </a:prstGeom>
        </p:spPr>
        <p:txBody>
          <a:bodyPr lIns="0"/>
          <a:lstStyle>
            <a:lvl1pPr marL="411453" indent="-41145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399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543050"/>
            <a:ext cx="6400800" cy="628650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3" y="1540764"/>
            <a:ext cx="6400800" cy="630936"/>
          </a:xfrm>
        </p:spPr>
        <p:txBody>
          <a:bodyPr tIns="0" bIns="0" anchor="b" anchorCtr="0"/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jpg"/><Relationship Id="rId23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2" r:id="rId17"/>
    <p:sldLayoutId id="2147483793" r:id="rId18"/>
    <p:sldLayoutId id="2147483794" r:id="rId19"/>
    <p:sldLayoutId id="214748379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png"/><Relationship Id="rId11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2.wdp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43400"/>
            <a:ext cx="8382000" cy="47018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6"/>
                </a:solidFill>
              </a:rPr>
              <a:t>Robert Hryniewicz</a:t>
            </a:r>
            <a:endParaRPr lang="en-US" dirty="0" smtClean="0"/>
          </a:p>
          <a:p>
            <a:r>
              <a:rPr lang="en-US" dirty="0" smtClean="0"/>
              <a:t>Data Advocate</a:t>
            </a:r>
            <a:br>
              <a:rPr lang="en-US" dirty="0" smtClean="0"/>
            </a:br>
            <a:endParaRPr lang="en-US" sz="4000" dirty="0"/>
          </a:p>
          <a:p>
            <a:r>
              <a:rPr lang="en-US" dirty="0" smtClean="0"/>
              <a:t>Twitter: @RobH8z</a:t>
            </a:r>
          </a:p>
          <a:p>
            <a:r>
              <a:rPr lang="en-US" dirty="0" smtClean="0"/>
              <a:t>Email:    </a:t>
            </a:r>
            <a:r>
              <a:rPr lang="en-US" dirty="0" err="1" smtClean="0"/>
              <a:t>rhryniewicz@hortonworks.com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#</a:t>
            </a:r>
            <a:r>
              <a:rPr lang="en-US" dirty="0" err="1" smtClean="0">
                <a:solidFill>
                  <a:schemeClr val="accent2"/>
                </a:solidFill>
              </a:rPr>
              <a:t>FutureOfData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685800" y="2930720"/>
            <a:ext cx="11582400" cy="807913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 smtClean="0"/>
              <a:t>Hands-on Intro to Spark &amp; Zeppelin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 bwMode="gray">
          <a:xfrm>
            <a:off x="838200" y="4683320"/>
            <a:ext cx="8991600" cy="538609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3600" b="1" kern="1200" baseline="0">
                <a:solidFill>
                  <a:schemeClr val="bg2"/>
                </a:solidFill>
                <a:latin typeface="+mj-lt"/>
                <a:ea typeface="ヒラギノ角ゴ Pro W3" charset="-128"/>
                <a:cs typeface="Arial"/>
              </a:defRPr>
            </a:lvl1pPr>
            <a:lvl2pPr marL="548640" indent="0" algn="ctr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09728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4592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19456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74320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pic>
        <p:nvPicPr>
          <p:cNvPr id="7" name="Picture 6" descr="logo-h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Spark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pic>
        <p:nvPicPr>
          <p:cNvPr id="5" name="Picture 4" descr="cluster-overview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861908"/>
            <a:ext cx="7848600" cy="3766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632242"/>
          </a:xfrm>
        </p:spPr>
        <p:txBody>
          <a:bodyPr/>
          <a:lstStyle/>
          <a:p>
            <a:r>
              <a:rPr lang="en-US" dirty="0" smtClean="0"/>
              <a:t>Main entry point for Spark functionality</a:t>
            </a:r>
          </a:p>
          <a:p>
            <a:r>
              <a:rPr lang="en-US" dirty="0" smtClean="0"/>
              <a:t>Represents a connection to a Spark cluster</a:t>
            </a:r>
          </a:p>
          <a:p>
            <a:r>
              <a:rPr lang="en-US" dirty="0"/>
              <a:t>R</a:t>
            </a:r>
            <a:r>
              <a:rPr lang="en-US" dirty="0" smtClean="0"/>
              <a:t>epresented as  </a:t>
            </a:r>
            <a:r>
              <a:rPr lang="en-US" b="1" dirty="0" err="1" smtClean="0"/>
              <a:t>sc</a:t>
            </a:r>
            <a:r>
              <a:rPr lang="en-US" b="1" dirty="0" smtClean="0"/>
              <a:t>  </a:t>
            </a:r>
            <a:r>
              <a:rPr lang="en-US" dirty="0" smtClean="0"/>
              <a:t>in your code (in Zeppelin)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cxnSp>
        <p:nvCxnSpPr>
          <p:cNvPr id="10" name="Curved Connector 9"/>
          <p:cNvCxnSpPr>
            <a:stCxn id="17" idx="2"/>
          </p:cNvCxnSpPr>
          <p:nvPr/>
        </p:nvCxnSpPr>
        <p:spPr>
          <a:xfrm rot="16200000" flipH="1">
            <a:off x="3541212" y="4234759"/>
            <a:ext cx="1487091" cy="103168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499227" y="3505199"/>
            <a:ext cx="539373" cy="501859"/>
          </a:xfrm>
          <a:prstGeom prst="roundRect">
            <a:avLst/>
          </a:prstGeom>
          <a:solidFill>
            <a:schemeClr val="accent1">
              <a:alpha val="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SQL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3167360" cy="2234458"/>
          </a:xfrm>
        </p:spPr>
        <p:txBody>
          <a:bodyPr/>
          <a:lstStyle/>
          <a:p>
            <a:r>
              <a:rPr lang="en-US" dirty="0" smtClean="0"/>
              <a:t>Spark module for </a:t>
            </a:r>
            <a:r>
              <a:rPr lang="en-US" b="1" i="1" dirty="0" smtClean="0"/>
              <a:t>structured data </a:t>
            </a:r>
            <a:r>
              <a:rPr lang="en-US" dirty="0" smtClean="0"/>
              <a:t>processing (e.g. DB tables, JSON files, CSV)</a:t>
            </a:r>
          </a:p>
          <a:p>
            <a:r>
              <a:rPr lang="en-US" dirty="0"/>
              <a:t>Three ways to manipulate data:</a:t>
            </a:r>
          </a:p>
          <a:p>
            <a:pPr lvl="1"/>
            <a:r>
              <a:rPr lang="en-US" b="1" dirty="0" err="1"/>
              <a:t>DataFrames</a:t>
            </a:r>
            <a:r>
              <a:rPr lang="en-US" b="1" dirty="0"/>
              <a:t> API</a:t>
            </a:r>
          </a:p>
          <a:p>
            <a:pPr lvl="1"/>
            <a:r>
              <a:rPr lang="en-US" b="1" dirty="0"/>
              <a:t>SQL queries</a:t>
            </a:r>
          </a:p>
          <a:p>
            <a:pPr lvl="1"/>
            <a:r>
              <a:rPr lang="en-US" dirty="0"/>
              <a:t>Datasets API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27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752600"/>
            <a:ext cx="8077200" cy="3019288"/>
          </a:xfrm>
        </p:spPr>
        <p:txBody>
          <a:bodyPr/>
          <a:lstStyle/>
          <a:p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 of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organized</a:t>
            </a:r>
            <a:r>
              <a:rPr lang="en-US" dirty="0"/>
              <a:t> into </a:t>
            </a:r>
            <a:r>
              <a:rPr lang="en-US" b="1" i="1" dirty="0"/>
              <a:t>named </a:t>
            </a:r>
            <a:r>
              <a:rPr lang="en-US" b="1" i="1" dirty="0" smtClean="0"/>
              <a:t>columns</a:t>
            </a:r>
          </a:p>
          <a:p>
            <a:r>
              <a:rPr lang="en-US" dirty="0" smtClean="0"/>
              <a:t>Conceptually </a:t>
            </a:r>
            <a:r>
              <a:rPr lang="en-US" dirty="0"/>
              <a:t>equivalent to a table in </a:t>
            </a:r>
            <a:r>
              <a:rPr lang="en-US" b="1" dirty="0"/>
              <a:t>relational DB </a:t>
            </a:r>
            <a:r>
              <a:rPr lang="en-US" dirty="0"/>
              <a:t>or </a:t>
            </a:r>
            <a:r>
              <a:rPr lang="en-US" dirty="0" smtClean="0"/>
              <a:t>a </a:t>
            </a:r>
            <a:r>
              <a:rPr lang="en-US" b="1" dirty="0" smtClean="0"/>
              <a:t>data </a:t>
            </a:r>
            <a:r>
              <a:rPr lang="en-US" b="1" dirty="0"/>
              <a:t>frame in </a:t>
            </a:r>
            <a:r>
              <a:rPr lang="en-US" b="1" dirty="0" smtClean="0"/>
              <a:t>R/Python</a:t>
            </a:r>
          </a:p>
          <a:p>
            <a:r>
              <a:rPr lang="en-US" dirty="0" smtClean="0"/>
              <a:t>API </a:t>
            </a:r>
            <a:r>
              <a:rPr lang="en-US" dirty="0"/>
              <a:t>available in Scala, Java, Python, and </a:t>
            </a:r>
            <a:r>
              <a:rPr lang="en-US" dirty="0" smtClean="0"/>
              <a:t>R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71781"/>
              </p:ext>
            </p:extLst>
          </p:nvPr>
        </p:nvGraphicFramePr>
        <p:xfrm>
          <a:off x="10540684" y="2555240"/>
          <a:ext cx="2715465" cy="24739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43093"/>
                <a:gridCol w="543093"/>
                <a:gridCol w="543093"/>
                <a:gridCol w="543093"/>
                <a:gridCol w="5430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ColN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224013" y="4943475"/>
            <a:ext cx="2540168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b="1" dirty="0" err="1" smtClean="0"/>
              <a:t>DataFrame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464484" y="1219200"/>
            <a:ext cx="914400" cy="55118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Column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3256138" y="3200400"/>
            <a:ext cx="624812" cy="8255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112882" y="1775460"/>
            <a:ext cx="222263" cy="77216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893484" y="2895600"/>
            <a:ext cx="774534" cy="4572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72600" y="5741035"/>
            <a:ext cx="5410200" cy="743280"/>
          </a:xfrm>
          <a:prstGeom prst="rect">
            <a:avLst/>
          </a:prstGeom>
          <a:effectLst>
            <a:outerShdw blurRad="50800" dist="38100" dir="2700000" algn="tl" rotWithShape="0">
              <a:schemeClr val="tx2">
                <a:alpha val="43000"/>
              </a:scheme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ts val="600"/>
              </a:spcBef>
              <a:buNone/>
            </a:pPr>
            <a:r>
              <a:rPr lang="en-US" dirty="0"/>
              <a:t>Data is described as a </a:t>
            </a:r>
            <a:r>
              <a:rPr lang="en-US" dirty="0" err="1"/>
              <a:t>DataFrame</a:t>
            </a:r>
            <a:r>
              <a:rPr lang="en-US" dirty="0"/>
              <a:t> with </a:t>
            </a:r>
            <a:r>
              <a:rPr lang="en-US" b="1" dirty="0"/>
              <a:t>rows, </a:t>
            </a:r>
            <a:r>
              <a:rPr lang="en-US" b="1" dirty="0" smtClean="0"/>
              <a:t>columns, </a:t>
            </a:r>
            <a:r>
              <a:rPr lang="en-US" dirty="0"/>
              <a:t>and a </a:t>
            </a:r>
            <a:r>
              <a:rPr lang="en-US" b="1" dirty="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41641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20200" y="1434708"/>
            <a:ext cx="867030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999214" y="1295400"/>
            <a:ext cx="867030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Avro</a:t>
            </a:r>
          </a:p>
        </p:txBody>
      </p:sp>
      <p:sp>
        <p:nvSpPr>
          <p:cNvPr id="7" name="Can 6"/>
          <p:cNvSpPr/>
          <p:nvPr/>
        </p:nvSpPr>
        <p:spPr>
          <a:xfrm>
            <a:off x="8151614" y="5064760"/>
            <a:ext cx="1449586" cy="117475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dirty="0" smtClean="0">
                <a:solidFill>
                  <a:srgbClr val="1E1E1E"/>
                </a:solidFill>
              </a:rPr>
              <a:t>HIVE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26017" y="3048000"/>
            <a:ext cx="2254397" cy="149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Spark SQL</a:t>
            </a:r>
          </a:p>
        </p:txBody>
      </p:sp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8712168" y="1942708"/>
            <a:ext cx="941547" cy="1029092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8432729" y="1803400"/>
            <a:ext cx="156807" cy="1168400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 flipV="1">
            <a:off x="8853215" y="4546600"/>
            <a:ext cx="1" cy="619125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799815" y="1406329"/>
            <a:ext cx="867030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</a:t>
            </a: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7233330" y="1914329"/>
            <a:ext cx="1164127" cy="1057471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28635"/>
              </p:ext>
            </p:extLst>
          </p:nvPr>
        </p:nvGraphicFramePr>
        <p:xfrm>
          <a:off x="10540684" y="2555240"/>
          <a:ext cx="2715465" cy="24739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43093"/>
                <a:gridCol w="543093"/>
                <a:gridCol w="543093"/>
                <a:gridCol w="543093"/>
                <a:gridCol w="5430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ColN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Arrow Connector 14"/>
          <p:cNvCxnSpPr>
            <a:stCxn id="8" idx="3"/>
            <a:endCxn id="14" idx="1"/>
          </p:cNvCxnSpPr>
          <p:nvPr/>
        </p:nvCxnSpPr>
        <p:spPr>
          <a:xfrm flipV="1">
            <a:off x="9980414" y="3792220"/>
            <a:ext cx="560270" cy="5080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224013" y="4943475"/>
            <a:ext cx="2540168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b="1" dirty="0" err="1" smtClean="0"/>
              <a:t>DataFrame</a:t>
            </a:r>
            <a:endParaRPr lang="en-US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464484" y="1219200"/>
            <a:ext cx="914400" cy="55118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Column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893484" y="2895600"/>
            <a:ext cx="774534" cy="4572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3256138" y="3200400"/>
            <a:ext cx="624812" cy="8255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112882" y="1775460"/>
            <a:ext cx="222263" cy="77216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3"/>
          <p:cNvSpPr>
            <a:spLocks noGrp="1"/>
          </p:cNvSpPr>
          <p:nvPr>
            <p:ph sz="quarter" idx="11"/>
          </p:nvPr>
        </p:nvSpPr>
        <p:spPr>
          <a:xfrm>
            <a:off x="533400" y="1676400"/>
            <a:ext cx="5943600" cy="381000"/>
          </a:xfrm>
        </p:spPr>
        <p:txBody>
          <a:bodyPr/>
          <a:lstStyle/>
          <a:p>
            <a:r>
              <a:rPr lang="en-US" dirty="0" smtClean="0"/>
              <a:t>Created from Various Sources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2438400"/>
            <a:ext cx="6016506" cy="2234458"/>
          </a:xfrm>
        </p:spPr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r>
              <a:rPr lang="en-US" dirty="0"/>
              <a:t>from HIVE:</a:t>
            </a:r>
          </a:p>
          <a:p>
            <a:pPr lvl="1"/>
            <a:r>
              <a:rPr lang="en-US" dirty="0"/>
              <a:t>Reading and writing HIVE </a:t>
            </a:r>
            <a:r>
              <a:rPr lang="en-US" dirty="0" smtClean="0"/>
              <a:t>tables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from files:</a:t>
            </a:r>
          </a:p>
          <a:p>
            <a:pPr lvl="1"/>
            <a:r>
              <a:rPr lang="en-US" dirty="0" smtClean="0"/>
              <a:t>Built-in</a:t>
            </a:r>
            <a:r>
              <a:rPr lang="en-US" dirty="0"/>
              <a:t>: JSON, JDBC</a:t>
            </a:r>
            <a:r>
              <a:rPr lang="en-US" dirty="0" smtClean="0"/>
              <a:t>, </a:t>
            </a:r>
            <a:r>
              <a:rPr lang="en-US" dirty="0"/>
              <a:t>ORC</a:t>
            </a:r>
            <a:r>
              <a:rPr lang="en-US" dirty="0" smtClean="0"/>
              <a:t>, Parquet, </a:t>
            </a:r>
            <a:r>
              <a:rPr lang="en-US" dirty="0"/>
              <a:t>HDFS</a:t>
            </a:r>
          </a:p>
          <a:p>
            <a:pPr lvl="1"/>
            <a:r>
              <a:rPr lang="en-US" dirty="0"/>
              <a:t>External plug-in: CSV, HBASE, </a:t>
            </a:r>
            <a:r>
              <a:rPr lang="en-US" dirty="0" smtClean="0"/>
              <a:t>Avro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974380" y="2184400"/>
            <a:ext cx="867030" cy="50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JSON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6841410" y="2438400"/>
            <a:ext cx="1175751" cy="457200"/>
          </a:xfrm>
          <a:prstGeom prst="straightConnector1">
            <a:avLst/>
          </a:prstGeom>
          <a:ln w="66675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SQL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547603"/>
          </a:xfrm>
        </p:spPr>
        <p:txBody>
          <a:bodyPr/>
          <a:lstStyle/>
          <a:p>
            <a:r>
              <a:rPr lang="en-US" dirty="0" smtClean="0"/>
              <a:t>Entry point into all functionality in Spark SQL</a:t>
            </a:r>
          </a:p>
          <a:p>
            <a:r>
              <a:rPr lang="en-US" dirty="0" smtClean="0"/>
              <a:t>All you need is </a:t>
            </a:r>
            <a:r>
              <a:rPr lang="en-US" dirty="0" err="1" smtClean="0"/>
              <a:t>SparkContext</a:t>
            </a:r>
            <a:endParaRPr lang="en-US" dirty="0"/>
          </a:p>
          <a:p>
            <a:pPr marL="0" indent="0">
              <a:buNone/>
            </a:pPr>
            <a:r>
              <a:rPr lang="en-US" sz="2200" dirty="0" err="1" smtClean="0">
                <a:latin typeface="Courier"/>
                <a:cs typeface="Courier"/>
              </a:rPr>
              <a:t>val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sqlContext</a:t>
            </a:r>
            <a:r>
              <a:rPr lang="en-US" sz="2200" dirty="0" smtClean="0">
                <a:latin typeface="Courier"/>
                <a:cs typeface="Courier"/>
              </a:rPr>
              <a:t> = </a:t>
            </a:r>
            <a:r>
              <a:rPr lang="en-US" sz="2200" dirty="0" err="1" smtClean="0">
                <a:latin typeface="Courier"/>
                <a:cs typeface="Courier"/>
              </a:rPr>
              <a:t>SQLContext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sc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err="1" smtClean="0"/>
              <a:t>SQLContext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4883360"/>
            <a:ext cx="13167360" cy="121264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Superset of functionality provided by basic </a:t>
            </a:r>
            <a:r>
              <a:rPr lang="en-US" dirty="0" err="1" smtClean="0"/>
              <a:t>SQLContext</a:t>
            </a:r>
            <a:endParaRPr lang="en-US" dirty="0"/>
          </a:p>
          <a:p>
            <a:pPr lvl="1"/>
            <a:r>
              <a:rPr lang="en-US" dirty="0"/>
              <a:t>Read data from Hive tables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to Hive Functions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UDFs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419600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HiveContext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6324600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val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hc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HiveContext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sc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9" name="Cloud 8"/>
          <p:cNvSpPr/>
          <p:nvPr/>
        </p:nvSpPr>
        <p:spPr>
          <a:xfrm>
            <a:off x="9677400" y="3852653"/>
            <a:ext cx="4689090" cy="1676400"/>
          </a:xfrm>
          <a:prstGeom prst="cloud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Use when your data resides in Hive</a:t>
            </a:r>
          </a:p>
        </p:txBody>
      </p:sp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8077200" y="4690853"/>
            <a:ext cx="161474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685800" y="3428999"/>
            <a:ext cx="5486400" cy="557003"/>
          </a:xfrm>
          <a:prstGeom prst="roundRect">
            <a:avLst/>
          </a:prstGeom>
          <a:solidFill>
            <a:schemeClr val="accent1">
              <a:alpha val="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" y="6238591"/>
            <a:ext cx="5486400" cy="557003"/>
          </a:xfrm>
          <a:prstGeom prst="roundRect">
            <a:avLst/>
          </a:prstGeom>
          <a:solidFill>
            <a:schemeClr val="accent1">
              <a:alpha val="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SQL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Setting up </a:t>
            </a:r>
            <a:r>
              <a:rPr lang="en-US" dirty="0" err="1" smtClean="0"/>
              <a:t>DataFrame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422358"/>
            <a:ext cx="13167360" cy="393338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val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 smtClean="0">
                <a:latin typeface="Courier"/>
                <a:cs typeface="Courier"/>
              </a:rPr>
              <a:t>flightsDF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is-IS" i="1" dirty="0" smtClean="0">
                <a:latin typeface="Courier"/>
                <a:cs typeface="Courier"/>
              </a:rPr>
              <a:t>…  </a:t>
            </a:r>
            <a:r>
              <a:rPr lang="is-IS" dirty="0" smtClean="0">
                <a:solidFill>
                  <a:schemeClr val="accent5"/>
                </a:solidFill>
                <a:latin typeface="Courier"/>
                <a:cs typeface="Courier"/>
                <a:sym typeface="Wingdings"/>
              </a:rPr>
              <a:t> </a:t>
            </a:r>
            <a:r>
              <a:rPr lang="is-IS" b="1" dirty="0" smtClean="0">
                <a:solidFill>
                  <a:schemeClr val="accent5"/>
                </a:solidFill>
                <a:latin typeface="Courier"/>
                <a:cs typeface="Courier"/>
                <a:sym typeface="Wingdings"/>
              </a:rPr>
              <a:t>Create from CSV, JSON, Hive etc.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Example:</a:t>
            </a:r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examples/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flights.json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flightsDF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sqlContext.read.json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(path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 err="1" smtClean="0">
              <a:latin typeface="Courier"/>
              <a:cs typeface="Courier"/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828800"/>
            <a:ext cx="13167360" cy="422295"/>
          </a:xfrm>
        </p:spPr>
        <p:txBody>
          <a:bodyPr/>
          <a:lstStyle/>
          <a:p>
            <a:r>
              <a:rPr lang="en-US" sz="3200" dirty="0" smtClean="0"/>
              <a:t>Create a </a:t>
            </a:r>
            <a:r>
              <a:rPr lang="en-US" sz="3200" dirty="0" err="1" smtClean="0"/>
              <a:t>DataFrame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88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Setting up SQL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816381"/>
            <a:ext cx="13167360" cy="422295"/>
          </a:xfrm>
        </p:spPr>
        <p:txBody>
          <a:bodyPr/>
          <a:lstStyle/>
          <a:p>
            <a:r>
              <a:rPr lang="en-US" sz="3200" dirty="0" smtClean="0"/>
              <a:t>Register a Temporary Table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841494" y="2429528"/>
            <a:ext cx="1464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Courier"/>
                <a:cs typeface="Courier"/>
              </a:rPr>
              <a:t>flightsDF.</a:t>
            </a:r>
            <a:r>
              <a:rPr lang="en-US" sz="2800" b="1" dirty="0" err="1" smtClean="0">
                <a:latin typeface="Courier"/>
                <a:cs typeface="Courier"/>
              </a:rPr>
              <a:t>registerTempTable</a:t>
            </a:r>
            <a:r>
              <a:rPr lang="en-US" sz="2800" dirty="0">
                <a:latin typeface="Courier"/>
                <a:cs typeface="Courier"/>
              </a:rPr>
              <a:t>("</a:t>
            </a:r>
            <a:r>
              <a:rPr lang="en-US" sz="2800" b="1" dirty="0">
                <a:latin typeface="Courier"/>
                <a:cs typeface="Courier"/>
              </a:rPr>
              <a:t>flights</a:t>
            </a:r>
            <a:r>
              <a:rPr lang="en-US" sz="2800" dirty="0" smtClean="0">
                <a:latin typeface="Courier"/>
                <a:cs typeface="Courier"/>
              </a:rPr>
              <a:t>")</a:t>
            </a:r>
            <a:endParaRPr lang="en-US" sz="28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6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94637" y="1620185"/>
            <a:ext cx="8637582" cy="344709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Background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Spark Overview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Zeppelin Overview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Components of HDP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Lab ~ 45min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25806" y="-23850"/>
            <a:ext cx="546194" cy="2136117"/>
            <a:chOff x="4025806" y="-23850"/>
            <a:chExt cx="546194" cy="2136117"/>
          </a:xfrm>
        </p:grpSpPr>
        <p:grpSp>
          <p:nvGrpSpPr>
            <p:cNvPr id="58" name="Group 57"/>
            <p:cNvGrpSpPr/>
            <p:nvPr/>
          </p:nvGrpSpPr>
          <p:grpSpPr bwMode="gray">
            <a:xfrm>
              <a:off x="4025806" y="-23850"/>
              <a:ext cx="546194" cy="2085224"/>
              <a:chOff x="4025806" y="-23850"/>
              <a:chExt cx="546194" cy="2085224"/>
            </a:xfrm>
          </p:grpSpPr>
          <p:cxnSp>
            <p:nvCxnSpPr>
              <p:cNvPr id="44" name="Straight Connector 43"/>
              <p:cNvCxnSpPr/>
              <p:nvPr/>
            </p:nvCxnSpPr>
            <p:spPr bwMode="gray">
              <a:xfrm flipV="1">
                <a:off x="4293705" y="-23850"/>
                <a:ext cx="0" cy="1860601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133"/>
              <p:cNvSpPr>
                <a:spLocks/>
              </p:cNvSpPr>
              <p:nvPr userDrawn="1"/>
            </p:nvSpPr>
            <p:spPr bwMode="gray">
              <a:xfrm rot="5400000">
                <a:off x="4061867" y="1551241"/>
                <a:ext cx="474072" cy="546194"/>
              </a:xfrm>
              <a:custGeom>
                <a:avLst/>
                <a:gdLst>
                  <a:gd name="T0" fmla="*/ 409 w 820"/>
                  <a:gd name="T1" fmla="*/ 0 h 945"/>
                  <a:gd name="T2" fmla="*/ 820 w 820"/>
                  <a:gd name="T3" fmla="*/ 236 h 945"/>
                  <a:gd name="T4" fmla="*/ 820 w 820"/>
                  <a:gd name="T5" fmla="*/ 709 h 945"/>
                  <a:gd name="T6" fmla="*/ 409 w 820"/>
                  <a:gd name="T7" fmla="*/ 945 h 945"/>
                  <a:gd name="T8" fmla="*/ 0 w 820"/>
                  <a:gd name="T9" fmla="*/ 709 h 945"/>
                  <a:gd name="T10" fmla="*/ 0 w 820"/>
                  <a:gd name="T11" fmla="*/ 236 h 945"/>
                  <a:gd name="T12" fmla="*/ 409 w 820"/>
                  <a:gd name="T13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0" h="945">
                    <a:moveTo>
                      <a:pt x="409" y="0"/>
                    </a:moveTo>
                    <a:lnTo>
                      <a:pt x="820" y="236"/>
                    </a:lnTo>
                    <a:lnTo>
                      <a:pt x="820" y="709"/>
                    </a:lnTo>
                    <a:lnTo>
                      <a:pt x="409" y="945"/>
                    </a:lnTo>
                    <a:lnTo>
                      <a:pt x="0" y="709"/>
                    </a:lnTo>
                    <a:lnTo>
                      <a:pt x="0" y="236"/>
                    </a:lnTo>
                    <a:lnTo>
                      <a:pt x="4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8949" y="1558039"/>
              <a:ext cx="495683" cy="554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0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Two API Examples: </a:t>
            </a:r>
            <a:r>
              <a:rPr lang="en-US" dirty="0" err="1" smtClean="0"/>
              <a:t>DataFrame</a:t>
            </a:r>
            <a:r>
              <a:rPr lang="en-US" dirty="0" smtClean="0"/>
              <a:t> and SQL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191915"/>
            <a:ext cx="13167360" cy="12280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flightsDF.select</a:t>
            </a:r>
            <a:r>
              <a:rPr lang="en-US" sz="2400" dirty="0">
                <a:latin typeface="Courier"/>
                <a:cs typeface="Courier"/>
              </a:rPr>
              <a:t>("</a:t>
            </a:r>
            <a:r>
              <a:rPr lang="en-US" sz="2400" b="1" dirty="0">
                <a:latin typeface="Courier"/>
                <a:cs typeface="Courier"/>
              </a:rPr>
              <a:t>Origin</a:t>
            </a:r>
            <a:r>
              <a:rPr lang="en-US" sz="2400" dirty="0">
                <a:latin typeface="Courier"/>
                <a:cs typeface="Courier"/>
              </a:rPr>
              <a:t>", "</a:t>
            </a:r>
            <a:r>
              <a:rPr lang="en-US" sz="2400" b="1" dirty="0" err="1">
                <a:latin typeface="Courier"/>
                <a:cs typeface="Courier"/>
              </a:rPr>
              <a:t>Dest</a:t>
            </a:r>
            <a:r>
              <a:rPr lang="en-US" sz="2400" dirty="0">
                <a:latin typeface="Courier"/>
                <a:cs typeface="Courier"/>
              </a:rPr>
              <a:t>", "</a:t>
            </a:r>
            <a:r>
              <a:rPr lang="en-US" sz="2400" b="1" dirty="0" err="1" smtClean="0">
                <a:latin typeface="Courier"/>
                <a:cs typeface="Courier"/>
              </a:rPr>
              <a:t>DepDelay</a:t>
            </a:r>
            <a:r>
              <a:rPr lang="en-US" sz="2400" dirty="0" smtClean="0">
                <a:latin typeface="Courier"/>
                <a:cs typeface="Courier"/>
              </a:rPr>
              <a:t>”)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		.</a:t>
            </a:r>
            <a:r>
              <a:rPr lang="en-US" sz="2400" b="1" dirty="0">
                <a:latin typeface="Courier"/>
                <a:cs typeface="Courier"/>
              </a:rPr>
              <a:t>filter($"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b="1" dirty="0">
                <a:latin typeface="Courier"/>
                <a:cs typeface="Courier"/>
              </a:rPr>
              <a:t>" &gt; 15)</a:t>
            </a:r>
            <a:r>
              <a:rPr lang="en-US" sz="2400" dirty="0">
                <a:latin typeface="Courier"/>
                <a:cs typeface="Courier"/>
              </a:rPr>
              <a:t>.show(5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0275570" y="3557357"/>
            <a:ext cx="1310640" cy="288665"/>
          </a:xfrm>
        </p:spPr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34600" y="3784223"/>
            <a:ext cx="449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+------+----+--------+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|</a:t>
            </a:r>
            <a:r>
              <a:rPr lang="en-US" sz="2400" b="1" dirty="0" err="1">
                <a:latin typeface="Courier"/>
                <a:cs typeface="Courier"/>
              </a:rPr>
              <a:t>Origin</a:t>
            </a:r>
            <a:r>
              <a:rPr lang="en-US" sz="2400" dirty="0" err="1">
                <a:latin typeface="Courier"/>
                <a:cs typeface="Courier"/>
              </a:rPr>
              <a:t>|</a:t>
            </a:r>
            <a:r>
              <a:rPr lang="en-US" sz="2400" b="1" dirty="0" err="1">
                <a:latin typeface="Courier"/>
                <a:cs typeface="Courier"/>
              </a:rPr>
              <a:t>Dest</a:t>
            </a:r>
            <a:r>
              <a:rPr lang="en-US" sz="2400" dirty="0" err="1">
                <a:latin typeface="Courier"/>
                <a:cs typeface="Courier"/>
              </a:rPr>
              <a:t>|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dirty="0">
                <a:latin typeface="Courier"/>
                <a:cs typeface="Courier"/>
              </a:rPr>
              <a:t>|</a:t>
            </a:r>
          </a:p>
          <a:p>
            <a:r>
              <a:rPr lang="en-US" sz="24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400" dirty="0">
                <a:latin typeface="Courier"/>
                <a:cs typeface="Courier"/>
              </a:rPr>
              <a:t>|   IAD| TPA|      19|</a:t>
            </a:r>
          </a:p>
          <a:p>
            <a:r>
              <a:rPr lang="en-US" sz="2400" dirty="0">
                <a:latin typeface="Courier"/>
                <a:cs typeface="Courier"/>
              </a:rPr>
              <a:t>|   IND| BWI|      34|</a:t>
            </a:r>
          </a:p>
          <a:p>
            <a:r>
              <a:rPr lang="en-US" sz="2400" dirty="0">
                <a:latin typeface="Courier"/>
                <a:cs typeface="Courier"/>
              </a:rPr>
              <a:t>|   IND| JAX|      25|</a:t>
            </a:r>
          </a:p>
          <a:p>
            <a:r>
              <a:rPr lang="en-US" sz="2400" dirty="0">
                <a:latin typeface="Courier"/>
                <a:cs typeface="Courier"/>
              </a:rPr>
              <a:t>|   IND| LAS|      67|</a:t>
            </a:r>
          </a:p>
          <a:p>
            <a:r>
              <a:rPr lang="en-US" sz="2400" dirty="0">
                <a:latin typeface="Courier"/>
                <a:cs typeface="Courier"/>
              </a:rPr>
              <a:t>|   IND| MCO|      94|</a:t>
            </a:r>
          </a:p>
          <a:p>
            <a:r>
              <a:rPr lang="en-US" sz="2400" dirty="0">
                <a:latin typeface="Courier"/>
                <a:cs typeface="Courier"/>
              </a:rPr>
              <a:t>+------+----+--------+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733155"/>
            <a:ext cx="9296400" cy="156042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 smtClean="0">
                <a:latin typeface="Courier"/>
                <a:cs typeface="Courier"/>
              </a:rPr>
              <a:t>SELECT</a:t>
            </a:r>
            <a:r>
              <a:rPr lang="en-US" sz="2400" b="1" dirty="0" smtClean="0">
                <a:latin typeface="Courier"/>
                <a:cs typeface="Courier"/>
              </a:rPr>
              <a:t> Origin, </a:t>
            </a:r>
            <a:r>
              <a:rPr lang="en-US" sz="2400" b="1" dirty="0" err="1" smtClean="0">
                <a:latin typeface="Courier"/>
                <a:cs typeface="Courier"/>
              </a:rPr>
              <a:t>Dest</a:t>
            </a:r>
            <a:r>
              <a:rPr lang="en-US" sz="2400" b="1" dirty="0" smtClean="0">
                <a:latin typeface="Courier"/>
                <a:cs typeface="Courier"/>
              </a:rPr>
              <a:t>, </a:t>
            </a:r>
            <a:r>
              <a:rPr lang="en-US" sz="2400" b="1" dirty="0" err="1" smtClean="0">
                <a:latin typeface="Courier"/>
                <a:cs typeface="Courier"/>
              </a:rPr>
              <a:t>DepDelay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/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FROM</a:t>
            </a:r>
            <a:r>
              <a:rPr lang="en-US" sz="2400" b="1" dirty="0" smtClean="0">
                <a:latin typeface="Courier"/>
                <a:cs typeface="Courier"/>
              </a:rPr>
              <a:t> flights </a:t>
            </a:r>
            <a:r>
              <a:rPr lang="en-US" sz="2400" dirty="0" smtClean="0">
                <a:latin typeface="Courier"/>
                <a:cs typeface="Courier"/>
              </a:rPr>
              <a:t/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WHERE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DepDelay</a:t>
            </a:r>
            <a:r>
              <a:rPr lang="en-US" sz="2400" b="1" dirty="0" smtClean="0">
                <a:latin typeface="Courier"/>
                <a:cs typeface="Courier"/>
              </a:rPr>
              <a:t> &gt; 15 </a:t>
            </a:r>
            <a:r>
              <a:rPr lang="en-US" sz="2400" dirty="0" smtClean="0">
                <a:latin typeface="Courier"/>
                <a:cs typeface="Courier"/>
              </a:rPr>
              <a:t>LIMIT</a:t>
            </a:r>
            <a:r>
              <a:rPr lang="en-US" sz="2400" b="1" dirty="0" smtClean="0">
                <a:latin typeface="Courier"/>
                <a:cs typeface="Courier"/>
              </a:rPr>
              <a:t> 5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200" y="3871556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SQL API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838200" y="1769620"/>
            <a:ext cx="13167360" cy="422295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/>
              <a:t>DataFrame</a:t>
            </a:r>
            <a:r>
              <a:rPr lang="en-US" sz="3200" dirty="0" smtClean="0"/>
              <a:t> API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747760" y="2998632"/>
            <a:ext cx="1005840" cy="641812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763000" y="4092057"/>
            <a:ext cx="990600" cy="708543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235" y="455335"/>
            <a:ext cx="13576342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What is Stream Processing?</a:t>
            </a:r>
            <a:endParaRPr lang="en-US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5353" y="1754155"/>
            <a:ext cx="9264224" cy="438538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Batch Processing</a:t>
            </a:r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1920" dirty="0"/>
              <a:t>Ability to process and analyze </a:t>
            </a:r>
            <a:r>
              <a:rPr lang="en-US" sz="1920" u="sng" dirty="0"/>
              <a:t>data at-rest </a:t>
            </a:r>
            <a:r>
              <a:rPr lang="en-US" sz="1920" dirty="0"/>
              <a:t>(stored data)</a:t>
            </a:r>
          </a:p>
          <a:p>
            <a:r>
              <a:rPr lang="en-US" sz="1920" dirty="0"/>
              <a:t>Request-based, bulk evaluation and short-lived processing</a:t>
            </a:r>
          </a:p>
          <a:p>
            <a:r>
              <a:rPr lang="en-US" sz="1920" dirty="0"/>
              <a:t>Enabler for </a:t>
            </a:r>
            <a:r>
              <a:rPr lang="en-US" sz="1920" b="1" dirty="0"/>
              <a:t>Retrospective, Reactive and On-demand Analytics</a:t>
            </a:r>
          </a:p>
          <a:p>
            <a:pPr marL="0" indent="0">
              <a:spcBef>
                <a:spcPts val="1296"/>
              </a:spcBef>
              <a:buNone/>
            </a:pPr>
            <a:endParaRPr lang="en-US" sz="2400" b="1" dirty="0" smtClean="0">
              <a:solidFill>
                <a:schemeClr val="accent5"/>
              </a:solidFill>
            </a:endParaRPr>
          </a:p>
          <a:p>
            <a:pPr marL="0" indent="0">
              <a:spcBef>
                <a:spcPts val="1296"/>
              </a:spcBef>
              <a:buNone/>
            </a:pPr>
            <a:r>
              <a:rPr lang="en-US" sz="2400" b="1" dirty="0" smtClean="0">
                <a:solidFill>
                  <a:schemeClr val="accent5"/>
                </a:solidFill>
              </a:rPr>
              <a:t>Stream </a:t>
            </a:r>
            <a:r>
              <a:rPr lang="en-US" sz="2400" b="1" dirty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1920" dirty="0"/>
              <a:t>Ability to ingest, process and analyze </a:t>
            </a:r>
            <a:r>
              <a:rPr lang="en-US" sz="1920" u="sng" dirty="0"/>
              <a:t>data in-motion </a:t>
            </a:r>
            <a:r>
              <a:rPr lang="en-US" sz="1920" dirty="0"/>
              <a:t>in </a:t>
            </a:r>
            <a:r>
              <a:rPr lang="en-US" sz="1920" dirty="0" smtClean="0"/>
              <a:t>real- or near-real-time</a:t>
            </a:r>
            <a:endParaRPr lang="en-US" sz="1920" dirty="0"/>
          </a:p>
          <a:p>
            <a:r>
              <a:rPr lang="en-US" sz="1920" dirty="0" smtClean="0"/>
              <a:t>Event or micro-batch driven</a:t>
            </a:r>
            <a:r>
              <a:rPr lang="en-US" sz="1920" dirty="0"/>
              <a:t>, continuous evaluation and long-lived processing</a:t>
            </a:r>
          </a:p>
          <a:p>
            <a:r>
              <a:rPr lang="en-US" sz="1920" dirty="0"/>
              <a:t>Enabler for </a:t>
            </a:r>
            <a:r>
              <a:rPr lang="en-US" sz="1920" b="1" dirty="0"/>
              <a:t>real-time Prospective, Proactive and Predictive Analytics </a:t>
            </a:r>
            <a:r>
              <a:rPr lang="en-US" sz="1920" dirty="0"/>
              <a:t> for Next Best Action</a:t>
            </a:r>
          </a:p>
          <a:p>
            <a:pPr marL="0" indent="0">
              <a:buNone/>
            </a:pPr>
            <a:endParaRPr lang="en-US" sz="192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92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920" dirty="0">
              <a:solidFill>
                <a:schemeClr val="accent5"/>
              </a:solidFill>
            </a:endParaRPr>
          </a:p>
          <a:p>
            <a:pPr marL="0" indent="0">
              <a:spcBef>
                <a:spcPts val="1296"/>
              </a:spcBef>
              <a:buNone/>
            </a:pPr>
            <a:endParaRPr lang="en-US" sz="1920" b="1" dirty="0">
              <a:solidFill>
                <a:schemeClr val="accent5"/>
              </a:solidFill>
            </a:endParaRPr>
          </a:p>
        </p:txBody>
      </p:sp>
      <p:pic>
        <p:nvPicPr>
          <p:cNvPr id="5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610" y="1754155"/>
            <a:ext cx="3357839" cy="19434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610" y="3918858"/>
            <a:ext cx="3343147" cy="1884783"/>
          </a:xfrm>
          <a:prstGeom prst="rect">
            <a:avLst/>
          </a:prstGeom>
          <a:noFill/>
          <a:ln w="63500"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045353" y="6298784"/>
            <a:ext cx="818166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920" b="1" dirty="0">
                <a:solidFill>
                  <a:schemeClr val="accent5"/>
                </a:solidFill>
              </a:rPr>
              <a:t>Stream Processing </a:t>
            </a:r>
            <a:r>
              <a:rPr lang="en-US" sz="1920" b="1" dirty="0" smtClean="0">
                <a:solidFill>
                  <a:schemeClr val="accent5"/>
                </a:solidFill>
              </a:rPr>
              <a:t> +  Batch </a:t>
            </a:r>
            <a:r>
              <a:rPr lang="en-US" sz="1920" b="1" dirty="0">
                <a:solidFill>
                  <a:schemeClr val="accent5"/>
                </a:solidFill>
              </a:rPr>
              <a:t>Processing </a:t>
            </a:r>
            <a:r>
              <a:rPr lang="en-US" sz="1920" b="1" dirty="0" smtClean="0">
                <a:solidFill>
                  <a:schemeClr val="accent5"/>
                </a:solidFill>
              </a:rPr>
              <a:t>  =   </a:t>
            </a:r>
            <a:r>
              <a:rPr lang="en-US" sz="1920" b="1" dirty="0">
                <a:solidFill>
                  <a:schemeClr val="accent5"/>
                </a:solidFill>
              </a:rPr>
              <a:t>All Data Analytics</a:t>
            </a:r>
          </a:p>
        </p:txBody>
      </p:sp>
      <p:sp>
        <p:nvSpPr>
          <p:cNvPr id="11" name="Shape 189"/>
          <p:cNvSpPr txBox="1"/>
          <p:nvPr/>
        </p:nvSpPr>
        <p:spPr>
          <a:xfrm>
            <a:off x="5045353" y="6528447"/>
            <a:ext cx="2022047" cy="46368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t" anchorCtr="0">
            <a:noAutofit/>
          </a:bodyPr>
          <a:lstStyle/>
          <a:p>
            <a:r>
              <a:rPr lang="en-US" sz="1440" b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real-time (now)</a:t>
            </a:r>
          </a:p>
        </p:txBody>
      </p:sp>
      <p:sp>
        <p:nvSpPr>
          <p:cNvPr id="12" name="Shape 190"/>
          <p:cNvSpPr txBox="1"/>
          <p:nvPr/>
        </p:nvSpPr>
        <p:spPr>
          <a:xfrm>
            <a:off x="7547370" y="6528447"/>
            <a:ext cx="2022047" cy="46368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t" anchorCtr="0">
            <a:noAutofit/>
          </a:bodyPr>
          <a:lstStyle/>
          <a:p>
            <a:r>
              <a:rPr lang="en-US" sz="1440" b="1" kern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historical (past)</a:t>
            </a:r>
          </a:p>
        </p:txBody>
      </p:sp>
    </p:spTree>
    <p:extLst>
      <p:ext uri="{BB962C8B-B14F-4D97-AF65-F5344CB8AC3E}">
        <p14:creationId xmlns:p14="http://schemas.microsoft.com/office/powerpoint/2010/main" val="3635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 bwMode="auto">
          <a:xfrm>
            <a:off x="7706011" y="1233121"/>
            <a:ext cx="6338189" cy="6795203"/>
          </a:xfrm>
          <a:prstGeom prst="roundRect">
            <a:avLst>
              <a:gd name="adj" fmla="val 3646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0" hangingPunct="0"/>
            <a:endParaRPr lang="en-US" sz="1440"/>
          </a:p>
        </p:txBody>
      </p:sp>
      <p:sp>
        <p:nvSpPr>
          <p:cNvPr id="25606" name="Text Box 29"/>
          <p:cNvSpPr txBox="1">
            <a:spLocks noChangeArrowheads="1"/>
          </p:cNvSpPr>
          <p:nvPr/>
        </p:nvSpPr>
        <p:spPr bwMode="auto">
          <a:xfrm>
            <a:off x="7383763" y="1242060"/>
            <a:ext cx="682574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dirty="0" smtClean="0">
                <a:solidFill>
                  <a:srgbClr val="006600"/>
                </a:solidFill>
                <a:ea typeface="MS PGothic" charset="0"/>
                <a:cs typeface="MS PGothic" charset="0"/>
              </a:rPr>
              <a:t>Next Generation Analytics</a:t>
            </a:r>
            <a: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  <a:t/>
            </a:r>
            <a:b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Iterative &amp; Exploratory</a:t>
            </a:r>
            <a:b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Data is the structure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695043" y="1242060"/>
            <a:ext cx="6338189" cy="6795203"/>
          </a:xfrm>
          <a:prstGeom prst="roundRect">
            <a:avLst>
              <a:gd name="adj" fmla="val 3646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eaLnBrk="0" hangingPunct="0"/>
            <a:endParaRPr lang="en-US" sz="1440"/>
          </a:p>
        </p:txBody>
      </p:sp>
      <p:sp>
        <p:nvSpPr>
          <p:cNvPr id="25610" name="Text Box 29"/>
          <p:cNvSpPr txBox="1">
            <a:spLocks noChangeArrowheads="1"/>
          </p:cNvSpPr>
          <p:nvPr/>
        </p:nvSpPr>
        <p:spPr bwMode="auto">
          <a:xfrm>
            <a:off x="611348" y="1242060"/>
            <a:ext cx="658196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dirty="0">
                <a:solidFill>
                  <a:srgbClr val="006600"/>
                </a:solidFill>
                <a:ea typeface="MS PGothic" charset="0"/>
                <a:cs typeface="MS PGothic" charset="0"/>
              </a:rPr>
              <a:t>Traditional  Analytics</a:t>
            </a:r>
            <a: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  <a:t/>
            </a:r>
            <a:br>
              <a:rPr lang="en-US" sz="336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Structured &amp; Repeatable</a:t>
            </a:r>
            <a:b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</a:br>
            <a:r>
              <a:rPr lang="en-US" sz="1600" dirty="0">
                <a:solidFill>
                  <a:srgbClr val="006600"/>
                </a:solidFill>
                <a:ea typeface="MS PGothic" charset="0"/>
                <a:cs typeface="MS PGothic" charset="0"/>
              </a:rPr>
              <a:t>Structure built to store data</a:t>
            </a:r>
          </a:p>
        </p:txBody>
      </p:sp>
      <p:sp>
        <p:nvSpPr>
          <p:cNvPr id="25611" name="Slide Number Placeholder 1"/>
          <p:cNvSpPr txBox="1">
            <a:spLocks noGrp="1"/>
          </p:cNvSpPr>
          <p:nvPr/>
        </p:nvSpPr>
        <p:spPr bwMode="auto">
          <a:xfrm>
            <a:off x="-259646" y="7985760"/>
            <a:ext cx="69324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hangingPunct="0">
              <a:spcBef>
                <a:spcPct val="0"/>
              </a:spcBef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0" hangingPunct="0"/>
            <a:fld id="{FB5C757A-1C34-214B-A0A4-56C57DC14BD8}" type="slidenum">
              <a:rPr lang="en-US" sz="960" b="0">
                <a:ea typeface="MS PGothic" charset="0"/>
                <a:cs typeface="MS PGothic" charset="0"/>
              </a:rPr>
              <a:pPr algn="r" eaLnBrk="0" hangingPunct="0"/>
              <a:t>23</a:t>
            </a:fld>
            <a:endParaRPr lang="en-US" sz="960" b="0">
              <a:ea typeface="MS PGothic" charset="0"/>
              <a:cs typeface="MS PGothic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906" y="624840"/>
            <a:ext cx="13895261" cy="4572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endParaRPr lang="en-US" sz="3360" b="1" kern="0" dirty="0">
              <a:solidFill>
                <a:schemeClr val="hlink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5" name="Title 1"/>
          <p:cNvSpPr txBox="1">
            <a:spLocks/>
          </p:cNvSpPr>
          <p:nvPr/>
        </p:nvSpPr>
        <p:spPr>
          <a:xfrm>
            <a:off x="916115" y="182880"/>
            <a:ext cx="13163932" cy="1219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endParaRPr lang="en-US" sz="4320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1494" y="681635"/>
            <a:ext cx="13167360" cy="470898"/>
          </a:xfrm>
        </p:spPr>
        <p:txBody>
          <a:bodyPr/>
          <a:lstStyle/>
          <a:p>
            <a:r>
              <a:rPr lang="en-US" dirty="0"/>
              <a:t>Modern Data </a:t>
            </a:r>
            <a:r>
              <a:rPr lang="en-US" dirty="0" smtClean="0"/>
              <a:t>Applications approach to Insights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3236" y="2404731"/>
            <a:ext cx="6338189" cy="3270851"/>
            <a:chOff x="733236" y="2404731"/>
            <a:chExt cx="6338189" cy="3270851"/>
          </a:xfrm>
        </p:grpSpPr>
        <p:sp>
          <p:nvSpPr>
            <p:cNvPr id="25842" name="Rectangle 3"/>
            <p:cNvSpPr>
              <a:spLocks noChangeArrowheads="1"/>
            </p:cNvSpPr>
            <p:nvPr/>
          </p:nvSpPr>
          <p:spPr bwMode="auto">
            <a:xfrm>
              <a:off x="733236" y="5152362"/>
              <a:ext cx="63381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/>
                  <a:ea typeface="MS PGothic" charset="0"/>
                  <a:cs typeface="Arial"/>
                </a:rPr>
                <a:t>Start with hypothesis</a:t>
              </a:r>
            </a:p>
            <a:p>
              <a:pPr algn="ctr" eaLnBrk="0" hangingPunct="0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/>
                  <a:ea typeface="MS PGothic" charset="0"/>
                  <a:cs typeface="Arial"/>
                </a:rPr>
                <a:t>Test against selected data</a:t>
              </a:r>
            </a:p>
          </p:txBody>
        </p:sp>
        <p:pic>
          <p:nvPicPr>
            <p:cNvPr id="9" name="Picture 8" descr="Hadoop_v_Legacy_Icons-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30" y="2404731"/>
              <a:ext cx="5486400" cy="27432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661821" y="2409162"/>
            <a:ext cx="6269626" cy="3270851"/>
            <a:chOff x="7661821" y="2409162"/>
            <a:chExt cx="6269626" cy="3270851"/>
          </a:xfrm>
        </p:grpSpPr>
        <p:sp>
          <p:nvSpPr>
            <p:cNvPr id="25796" name="TextBox 230"/>
            <p:cNvSpPr txBox="1">
              <a:spLocks noChangeArrowheads="1"/>
            </p:cNvSpPr>
            <p:nvPr/>
          </p:nvSpPr>
          <p:spPr bwMode="auto">
            <a:xfrm>
              <a:off x="7661821" y="5156793"/>
              <a:ext cx="62696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hangingPunct="0">
                <a:spcBef>
                  <a:spcPct val="0"/>
                </a:spcBef>
                <a:buClr>
                  <a:schemeClr val="tx1"/>
                </a:buClr>
                <a:buFont typeface="Arial" charset="0"/>
                <a:buChar char="&gt;"/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0" hangingPunct="0"/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Data leads the way </a:t>
              </a:r>
              <a:b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</a:br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Explore </a:t>
              </a:r>
              <a:r>
                <a:rPr lang="en-US" sz="1400" i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all </a:t>
              </a:r>
              <a:r>
                <a:rPr lang="en-US" sz="1400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data, identify correlations</a:t>
              </a:r>
            </a:p>
          </p:txBody>
        </p:sp>
        <p:pic>
          <p:nvPicPr>
            <p:cNvPr id="10" name="Picture 9" descr="Hadoop_v_Legacy_Icons-0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4" y="2409162"/>
              <a:ext cx="5486400" cy="2743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159130" y="5858818"/>
            <a:ext cx="5486400" cy="2112741"/>
            <a:chOff x="1159130" y="5858818"/>
            <a:chExt cx="5486400" cy="2112741"/>
          </a:xfrm>
        </p:grpSpPr>
        <p:sp>
          <p:nvSpPr>
            <p:cNvPr id="25784" name="Rectangle 399"/>
            <p:cNvSpPr>
              <a:spLocks noChangeArrowheads="1"/>
            </p:cNvSpPr>
            <p:nvPr/>
          </p:nvSpPr>
          <p:spPr bwMode="auto">
            <a:xfrm>
              <a:off x="1181429" y="7663782"/>
              <a:ext cx="5441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Analyze after landing…</a:t>
              </a:r>
            </a:p>
          </p:txBody>
        </p:sp>
        <p:pic>
          <p:nvPicPr>
            <p:cNvPr id="11" name="Picture 10" descr="Hadoop_v_Legacy_Icons-0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30" y="5858818"/>
              <a:ext cx="5486400" cy="18288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053434" y="5858818"/>
            <a:ext cx="5486400" cy="2126417"/>
            <a:chOff x="8053434" y="5858818"/>
            <a:chExt cx="5486400" cy="2126417"/>
          </a:xfrm>
        </p:grpSpPr>
        <p:sp>
          <p:nvSpPr>
            <p:cNvPr id="25659" name="Rectangle 455"/>
            <p:cNvSpPr>
              <a:spLocks noChangeArrowheads="1"/>
            </p:cNvSpPr>
            <p:nvPr/>
          </p:nvSpPr>
          <p:spPr bwMode="auto">
            <a:xfrm>
              <a:off x="8075733" y="7677458"/>
              <a:ext cx="5441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>
                  <a:solidFill>
                    <a:srgbClr val="509032"/>
                  </a:solidFill>
                  <a:latin typeface="Arial"/>
                  <a:ea typeface="MS PGothic" charset="0"/>
                  <a:cs typeface="Arial"/>
                </a:rPr>
                <a:t>Analyze in motion…</a:t>
              </a:r>
            </a:p>
          </p:txBody>
        </p:sp>
        <p:pic>
          <p:nvPicPr>
            <p:cNvPr id="12" name="Picture 11" descr="Hadoop_v_Legacy_Icons-0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434" y="5858818"/>
              <a:ext cx="54864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128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2240613"/>
          </a:xfrm>
        </p:spPr>
        <p:txBody>
          <a:bodyPr/>
          <a:lstStyle/>
          <a:p>
            <a:r>
              <a:rPr lang="en-US" dirty="0" smtClean="0"/>
              <a:t>Extension of Spark Core API</a:t>
            </a:r>
          </a:p>
          <a:p>
            <a:r>
              <a:rPr lang="en-US" dirty="0" smtClean="0"/>
              <a:t>Stream processing of live data streams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High-throughput</a:t>
            </a:r>
          </a:p>
          <a:p>
            <a:pPr lvl="1"/>
            <a:r>
              <a:rPr lang="en-US" dirty="0" smtClean="0"/>
              <a:t>Fault-tolerant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7" name="Picture 6" descr="streaming-arch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9" y="3256917"/>
            <a:ext cx="9607810" cy="3590632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668254" y="6307865"/>
            <a:ext cx="1639240" cy="446379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b="1" dirty="0" err="1" smtClean="0">
                <a:solidFill>
                  <a:schemeClr val="tx1"/>
                </a:solidFill>
              </a:rPr>
              <a:t>ZeroMQ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4668254" y="6830529"/>
            <a:ext cx="1639240" cy="446379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9407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5" name="Picture 4" descr="streaming-flow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12292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394980"/>
          </a:xfrm>
        </p:spPr>
        <p:txBody>
          <a:bodyPr/>
          <a:lstStyle/>
          <a:p>
            <a:r>
              <a:rPr lang="en-US" dirty="0" smtClean="0"/>
              <a:t>Apply transformations over a sliding window of data, e.g. rolling average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Window Operations</a:t>
            </a:r>
            <a:endParaRPr lang="en-US" dirty="0"/>
          </a:p>
        </p:txBody>
      </p:sp>
      <p:pic>
        <p:nvPicPr>
          <p:cNvPr id="5" name="Picture 4" descr="streaming-dstream-window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2700030"/>
            <a:ext cx="9565458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4" y="6629400"/>
            <a:ext cx="11250979" cy="8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7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We Use Machine Learning (Data Science)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661595" y="1691640"/>
          <a:ext cx="10833387" cy="554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6" y="232396"/>
            <a:ext cx="13167361" cy="1219200"/>
          </a:xfrm>
        </p:spPr>
        <p:txBody>
          <a:bodyPr/>
          <a:lstStyle/>
          <a:p>
            <a:r>
              <a:rPr lang="en-US" dirty="0" smtClean="0"/>
              <a:t>Spark ML: Spark API for building ML pipelines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65049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Feature transform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706" y="2595864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sp>
        <p:nvSpPr>
          <p:cNvPr id="7" name="Rounded Rectangle 6"/>
          <p:cNvSpPr/>
          <p:nvPr/>
        </p:nvSpPr>
        <p:spPr>
          <a:xfrm>
            <a:off x="4810126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Feature transform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55207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Combine features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00289" y="1833864"/>
            <a:ext cx="1834511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 smtClean="0">
                <a:solidFill>
                  <a:schemeClr val="bg1"/>
                </a:solidFill>
              </a:rPr>
              <a:t>Linear</a:t>
            </a:r>
          </a:p>
          <a:p>
            <a:pPr algn="ctr"/>
            <a:r>
              <a:rPr lang="en-US" sz="2640" dirty="0" smtClean="0">
                <a:solidFill>
                  <a:schemeClr val="bg1"/>
                </a:solidFill>
              </a:rPr>
              <a:t>Regression</a:t>
            </a:r>
            <a:endParaRPr lang="en-US" sz="264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956687" y="2557765"/>
            <a:ext cx="853439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6501765" y="2557765"/>
            <a:ext cx="853442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>
          <a:xfrm>
            <a:off x="9046846" y="2557765"/>
            <a:ext cx="853443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nip Single Corner Rectangle 23"/>
          <p:cNvSpPr/>
          <p:nvPr/>
        </p:nvSpPr>
        <p:spPr>
          <a:xfrm>
            <a:off x="2341057" y="4257022"/>
            <a:ext cx="1539431" cy="102108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6066" y="5572744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sp>
        <p:nvSpPr>
          <p:cNvPr id="28" name="Snip Single Corner Rectangle 27"/>
          <p:cNvSpPr/>
          <p:nvPr/>
        </p:nvSpPr>
        <p:spPr>
          <a:xfrm>
            <a:off x="2363915" y="5821665"/>
            <a:ext cx="1539431" cy="1021080"/>
          </a:xfrm>
          <a:prstGeom prst="snip1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29" name="Snip Single Corner Rectangle 28"/>
          <p:cNvSpPr/>
          <p:nvPr/>
        </p:nvSpPr>
        <p:spPr>
          <a:xfrm>
            <a:off x="8671369" y="5821665"/>
            <a:ext cx="1609912" cy="1021080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Output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 rot="5400000">
            <a:off x="6019164" y="3248646"/>
            <a:ext cx="614681" cy="3017521"/>
          </a:xfrm>
          <a:prstGeom prst="can">
            <a:avLst/>
          </a:prstGeom>
          <a:solidFill>
            <a:srgbClr val="FFFFFF"/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40" name="Can 39"/>
          <p:cNvSpPr/>
          <p:nvPr/>
        </p:nvSpPr>
        <p:spPr>
          <a:xfrm rot="5400000">
            <a:off x="6243963" y="-2546357"/>
            <a:ext cx="1742426" cy="10187940"/>
          </a:xfrm>
          <a:prstGeom prst="can">
            <a:avLst/>
          </a:prstGeom>
          <a:noFill/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cxnSp>
        <p:nvCxnSpPr>
          <p:cNvPr id="43" name="Straight Arrow Connector 42"/>
          <p:cNvCxnSpPr>
            <a:stCxn id="24" idx="0"/>
            <a:endCxn id="39" idx="3"/>
          </p:cNvCxnSpPr>
          <p:nvPr/>
        </p:nvCxnSpPr>
        <p:spPr>
          <a:xfrm flipV="1">
            <a:off x="3880488" y="4757407"/>
            <a:ext cx="937256" cy="10155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4"/>
            <a:endCxn id="48" idx="2"/>
          </p:cNvCxnSpPr>
          <p:nvPr/>
        </p:nvCxnSpPr>
        <p:spPr>
          <a:xfrm>
            <a:off x="6326504" y="5064747"/>
            <a:ext cx="1" cy="955039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/>
          <p:cNvSpPr/>
          <p:nvPr/>
        </p:nvSpPr>
        <p:spPr>
          <a:xfrm rot="5400000">
            <a:off x="6019164" y="4818366"/>
            <a:ext cx="614681" cy="30175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 Model</a:t>
            </a:r>
          </a:p>
        </p:txBody>
      </p:sp>
      <p:cxnSp>
        <p:nvCxnSpPr>
          <p:cNvPr id="51" name="Straight Arrow Connector 50"/>
          <p:cNvCxnSpPr>
            <a:stCxn id="28" idx="0"/>
            <a:endCxn id="48" idx="3"/>
          </p:cNvCxnSpPr>
          <p:nvPr/>
        </p:nvCxnSpPr>
        <p:spPr>
          <a:xfrm flipV="1">
            <a:off x="3903346" y="6327127"/>
            <a:ext cx="914399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29" idx="2"/>
          </p:cNvCxnSpPr>
          <p:nvPr/>
        </p:nvCxnSpPr>
        <p:spPr>
          <a:xfrm>
            <a:off x="7835265" y="6327127"/>
            <a:ext cx="836104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5049" y="3434066"/>
            <a:ext cx="2545077" cy="1015999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7835265" y="3434066"/>
            <a:ext cx="4128135" cy="1015999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19051" y="4353543"/>
            <a:ext cx="2002155" cy="828037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>
                <a:solidFill>
                  <a:schemeClr val="tx2"/>
                </a:solidFill>
              </a:rPr>
              <a:t>Train</a:t>
            </a: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19051" y="5877563"/>
            <a:ext cx="2002155" cy="828037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>
                <a:solidFill>
                  <a:schemeClr val="tx2"/>
                </a:solidFill>
              </a:rPr>
              <a:t>Predict</a:t>
            </a: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7335" y="5334000"/>
            <a:ext cx="2044065" cy="3662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/>
              <a:t>Export Model</a:t>
            </a:r>
            <a:endParaRPr lang="en-US" sz="2800" dirty="0" err="1" smtClean="0"/>
          </a:p>
        </p:txBody>
      </p:sp>
    </p:spTree>
    <p:extLst>
      <p:ext uri="{BB962C8B-B14F-4D97-AF65-F5344CB8AC3E}">
        <p14:creationId xmlns:p14="http://schemas.microsoft.com/office/powerpoint/2010/main" val="133329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  <p:bldP spid="28" grpId="0" animBg="1"/>
      <p:bldP spid="29" grpId="0" animBg="1"/>
      <p:bldP spid="40" grpId="0" animBg="1"/>
      <p:bldP spid="48" grpId="0" animBg="1"/>
      <p:bldP spid="3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465492"/>
            <a:ext cx="13167360" cy="5441490"/>
          </a:xfrm>
        </p:spPr>
        <p:txBody>
          <a:bodyPr/>
          <a:lstStyle/>
          <a:p>
            <a:r>
              <a:rPr lang="en-US" dirty="0" smtClean="0"/>
              <a:t>Internet of Anything (</a:t>
            </a:r>
            <a:r>
              <a:rPr lang="en-US" dirty="0" err="1" smtClean="0"/>
              <a:t>IoAT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Wind Turbines, Oil Rigs, Cars</a:t>
            </a:r>
          </a:p>
          <a:p>
            <a:pPr lvl="1"/>
            <a:r>
              <a:rPr lang="en-US" dirty="0" smtClean="0"/>
              <a:t>Weather Stations, Smart Grids</a:t>
            </a:r>
          </a:p>
          <a:p>
            <a:pPr lvl="1"/>
            <a:r>
              <a:rPr lang="en-US" dirty="0" smtClean="0"/>
              <a:t>RFID Tags, Beacons, Wearables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User Generated Content (Web &amp; Mobile)</a:t>
            </a:r>
          </a:p>
          <a:p>
            <a:pPr lvl="1"/>
            <a:r>
              <a:rPr lang="en-US" dirty="0" smtClean="0"/>
              <a:t>Twitter, Facebook, </a:t>
            </a:r>
            <a:r>
              <a:rPr lang="en-US" dirty="0" err="1" smtClean="0"/>
              <a:t>Snapchat</a:t>
            </a:r>
            <a:r>
              <a:rPr lang="en-US" dirty="0" smtClean="0"/>
              <a:t>, YouTube</a:t>
            </a:r>
          </a:p>
          <a:p>
            <a:pPr lvl="1"/>
            <a:r>
              <a:rPr lang="en-US" dirty="0" smtClean="0"/>
              <a:t>Clickstream, Ads, User Engagement</a:t>
            </a:r>
          </a:p>
          <a:p>
            <a:pPr lvl="1"/>
            <a:r>
              <a:rPr lang="en-US" dirty="0" smtClean="0"/>
              <a:t>Payments: </a:t>
            </a:r>
            <a:r>
              <a:rPr lang="en-US" dirty="0" err="1" smtClean="0"/>
              <a:t>Paypal</a:t>
            </a:r>
            <a:r>
              <a:rPr lang="en-US" dirty="0" smtClean="0"/>
              <a:t>, </a:t>
            </a:r>
            <a:r>
              <a:rPr lang="en-US" dirty="0" err="1" smtClean="0"/>
              <a:t>Venmo</a:t>
            </a:r>
            <a:endParaRPr lang="en-US" dirty="0" smtClean="0"/>
          </a:p>
          <a:p>
            <a:pPr marL="54864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estimote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58" y="4221012"/>
            <a:ext cx="1436284" cy="1436284"/>
          </a:xfrm>
          <a:prstGeom prst="rect">
            <a:avLst/>
          </a:prstGeom>
        </p:spPr>
      </p:pic>
      <p:pic>
        <p:nvPicPr>
          <p:cNvPr id="6" name="Picture 5" descr="oil rig.jpe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5638800"/>
            <a:ext cx="2755900" cy="2946400"/>
          </a:xfrm>
          <a:prstGeom prst="rect">
            <a:avLst/>
          </a:prstGeom>
        </p:spPr>
      </p:pic>
      <p:pic>
        <p:nvPicPr>
          <p:cNvPr id="7" name="Picture 6" descr="tesla.jpe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638800"/>
            <a:ext cx="4064000" cy="2438400"/>
          </a:xfrm>
          <a:prstGeom prst="rect">
            <a:avLst/>
          </a:prstGeom>
        </p:spPr>
      </p:pic>
      <p:pic>
        <p:nvPicPr>
          <p:cNvPr id="8" name="Picture 7" descr="tile.jpeg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019" y="533400"/>
            <a:ext cx="1905000" cy="1479176"/>
          </a:xfrm>
          <a:prstGeom prst="rect">
            <a:avLst/>
          </a:prstGeom>
        </p:spPr>
      </p:pic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153" y="616763"/>
            <a:ext cx="2740155" cy="1096062"/>
          </a:xfrm>
          <a:prstGeom prst="rect">
            <a:avLst/>
          </a:prstGeom>
        </p:spPr>
      </p:pic>
      <p:pic>
        <p:nvPicPr>
          <p:cNvPr id="11" name="Picture 10" descr="rfid.jpeg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71" y="2300027"/>
            <a:ext cx="1524000" cy="1442357"/>
          </a:xfrm>
          <a:prstGeom prst="rect">
            <a:avLst/>
          </a:prstGeom>
        </p:spPr>
      </p:pic>
      <p:pic>
        <p:nvPicPr>
          <p:cNvPr id="13" name="Picture 12" descr="wind turbines.jpeg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767" y="3931809"/>
            <a:ext cx="3367833" cy="1541899"/>
          </a:xfrm>
          <a:prstGeom prst="rect">
            <a:avLst/>
          </a:prstGeom>
        </p:spPr>
      </p:pic>
      <p:pic>
        <p:nvPicPr>
          <p:cNvPr id="14" name="Picture 13" descr="Screen Shot 2016-03-30 at 8.47.31 PM.png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1" y="5810920"/>
            <a:ext cx="2667000" cy="1812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01199" y="5653991"/>
            <a:ext cx="2248813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44ZB in 2020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096561" y="5815692"/>
            <a:ext cx="685800" cy="4008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 descr="vennmo.jpeg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286000"/>
            <a:ext cx="1384157" cy="1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31" y="1152533"/>
            <a:ext cx="8767969" cy="5357812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625060"/>
          </a:xfrm>
        </p:spPr>
        <p:txBody>
          <a:bodyPr/>
          <a:lstStyle/>
          <a:p>
            <a:r>
              <a:rPr lang="en-US" dirty="0" smtClean="0"/>
              <a:t>Page Rank</a:t>
            </a:r>
          </a:p>
          <a:p>
            <a:r>
              <a:rPr lang="en-US" dirty="0" smtClean="0"/>
              <a:t>Topic Modeling (LDA)</a:t>
            </a:r>
          </a:p>
          <a:p>
            <a:r>
              <a:rPr lang="en-US" dirty="0" smtClean="0"/>
              <a:t>Community Detection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1600" y="6717325"/>
            <a:ext cx="6019800" cy="26391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/>
              <a:t>Source</a:t>
            </a:r>
            <a:r>
              <a:rPr lang="en-US" sz="2000" dirty="0"/>
              <a:t>: </a:t>
            </a:r>
            <a:r>
              <a:rPr lang="en-US" sz="2000" dirty="0" err="1" smtClean="0"/>
              <a:t>ampcamp.berkeley.edu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334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Zeppelin &amp; HDP Sandbox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609600"/>
            <a:ext cx="13167360" cy="4708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What’s Apache Zeppelin?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58621" y="1828800"/>
            <a:ext cx="4903189" cy="3214255"/>
          </a:xfrm>
          <a:prstGeom prst="roundRect">
            <a:avLst>
              <a:gd name="adj" fmla="val 2383"/>
            </a:avLst>
          </a:prstGeom>
        </p:spPr>
        <p:txBody>
          <a:bodyPr vert="horz" lIns="109733" tIns="54867" rIns="109733" bIns="54867"/>
          <a:lstStyle/>
          <a:p>
            <a:pPr algn="ctr" defTabSz="548669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400" dirty="0">
                <a:latin typeface="Helvetica Neue Light"/>
                <a:ea typeface="ＭＳ Ｐゴシック"/>
                <a:cs typeface="Helvetica Neue Light"/>
              </a:rPr>
              <a:t>Web-based notebook that enables interactive data analytics. </a:t>
            </a:r>
            <a:endParaRPr lang="en-US" altLang="ja-JP" sz="3400" dirty="0" smtClean="0">
              <a:latin typeface="Helvetica Neue Light"/>
              <a:ea typeface="ＭＳ Ｐゴシック"/>
              <a:cs typeface="Helvetica Neue Light"/>
            </a:endParaRPr>
          </a:p>
          <a:p>
            <a:pPr algn="ctr" defTabSz="548669" fontAlgn="base">
              <a:spcBef>
                <a:spcPct val="0"/>
              </a:spcBef>
              <a:spcAft>
                <a:spcPct val="0"/>
              </a:spcAft>
            </a:pPr>
            <a:endParaRPr lang="en-US" altLang="ja-JP" sz="3400" dirty="0">
              <a:latin typeface="Helvetica Neue Light"/>
              <a:ea typeface="ＭＳ Ｐゴシック"/>
              <a:cs typeface="Helvetica Neue Light"/>
            </a:endParaRPr>
          </a:p>
          <a:p>
            <a:pPr algn="ctr" defTabSz="548669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3400" dirty="0">
                <a:latin typeface="Helvetica Neue Light"/>
                <a:ea typeface="ＭＳ Ｐゴシック"/>
                <a:cs typeface="Helvetica Neue Light"/>
              </a:rPr>
              <a:t>You can make beautiful data-driven, interactive and collaborative documents with SQL, Scala and more</a:t>
            </a:r>
            <a:endParaRPr lang="en-US" altLang="ja-JP" sz="3400" dirty="0">
              <a:latin typeface="Helvetica Neue Light"/>
              <a:ea typeface="ヒラギノ角ゴ Pro W3" charset="-128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8154" y="7695700"/>
            <a:ext cx="1097566" cy="1097280"/>
          </a:xfrm>
          <a:prstGeom prst="rect">
            <a:avLst/>
          </a:prstGeom>
        </p:spPr>
        <p:txBody>
          <a:bodyPr vert="horz" wrap="none" lIns="109733" tIns="109733" rIns="109733" bIns="109733" rtlCol="0">
            <a:noAutofit/>
          </a:bodyPr>
          <a:lstStyle/>
          <a:p>
            <a:pPr defTabSz="548669"/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1799" y="7840133"/>
            <a:ext cx="1097566" cy="1097280"/>
          </a:xfrm>
          <a:prstGeom prst="rect">
            <a:avLst/>
          </a:prstGeom>
        </p:spPr>
        <p:txBody>
          <a:bodyPr vert="horz" wrap="none" lIns="109733" tIns="109733" rIns="109733" bIns="109733" rtlCol="0">
            <a:noAutofit/>
          </a:bodyPr>
          <a:lstStyle/>
          <a:p>
            <a:pPr defTabSz="548669"/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60" y="1828800"/>
            <a:ext cx="932034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Note/Notebook?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A web based GUI for small code snippets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Write code snippets in browser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Zeppelin sends code to backend for execution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Zeppelin gets data back from backend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Zeppelin visualizes data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Zeppelin Note = Set of (Paragraphs/Cells)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>
                <a:latin typeface="+mn-lt"/>
              </a:rPr>
              <a:t>Other Features - Sharing/Collaboration/Reports/Import/Export</a:t>
            </a:r>
          </a:p>
        </p:txBody>
      </p:sp>
    </p:spTree>
    <p:extLst>
      <p:ext uri="{BB962C8B-B14F-4D97-AF65-F5344CB8AC3E}">
        <p14:creationId xmlns:p14="http://schemas.microsoft.com/office/powerpoint/2010/main" val="26235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Data Lifecycle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35159" y="3565463"/>
            <a:ext cx="1828800" cy="162220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>
                <a:solidFill>
                  <a:schemeClr val="tx2"/>
                </a:solidFill>
              </a:rPr>
              <a:t>Collect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24400" y="3565463"/>
            <a:ext cx="1828800" cy="162220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ETL /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72899" y="3565463"/>
            <a:ext cx="1828800" cy="162220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290241" y="2428706"/>
            <a:ext cx="1828800" cy="162220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>
                <a:solidFill>
                  <a:schemeClr val="tx2"/>
                </a:solidFill>
              </a:rPr>
              <a:t>Report</a:t>
            </a: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271191" y="4832117"/>
            <a:ext cx="1828800" cy="162220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Data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Product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80691" y="1228653"/>
            <a:ext cx="2209800" cy="80945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/>
              <a:t>Business user</a:t>
            </a:r>
            <a:endParaRPr lang="en-US" sz="2800" dirty="0" smtClean="0"/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Customer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80442" y="2781513"/>
            <a:ext cx="1981056" cy="36946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Data Scientist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2671" y="2781513"/>
            <a:ext cx="2042740" cy="36946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/>
              <a:t>Data Engineer</a:t>
            </a:r>
            <a:endParaRPr lang="en-US" sz="2800" dirty="0" err="1" smtClean="0"/>
          </a:p>
        </p:txBody>
      </p:sp>
      <p:sp>
        <p:nvSpPr>
          <p:cNvPr id="13" name="Right Arrow 12"/>
          <p:cNvSpPr/>
          <p:nvPr/>
        </p:nvSpPr>
        <p:spPr>
          <a:xfrm rot="19651577">
            <a:off x="10189742" y="3159910"/>
            <a:ext cx="957621" cy="811105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048042">
            <a:off x="10125630" y="4948807"/>
            <a:ext cx="957621" cy="811105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941731" y="3979476"/>
            <a:ext cx="838200" cy="794182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594041" y="3979476"/>
            <a:ext cx="838200" cy="794182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6026" y="6190094"/>
            <a:ext cx="60696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  <a:sym typeface="Wingdings"/>
              </a:rPr>
              <a:t>All </a:t>
            </a:r>
            <a:r>
              <a:rPr lang="en-US" sz="4000" b="1" dirty="0">
                <a:solidFill>
                  <a:schemeClr val="accent6"/>
                </a:solidFill>
                <a:sym typeface="Wingdings"/>
              </a:rPr>
              <a:t>in one place in Zeppelin!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Zeppelin work?</a:t>
            </a:r>
            <a:endParaRPr lang="en-US" dirty="0"/>
          </a:p>
        </p:txBody>
      </p:sp>
      <p:pic>
        <p:nvPicPr>
          <p:cNvPr id="36" name="Picture 35" descr="728839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3" y="1942220"/>
            <a:ext cx="1593632" cy="9759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85800" y="2895600"/>
            <a:ext cx="1638127" cy="74328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Notebook Author</a:t>
            </a:r>
          </a:p>
        </p:txBody>
      </p:sp>
      <p:pic>
        <p:nvPicPr>
          <p:cNvPr id="38" name="Picture 37" descr="728839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2" y="4616186"/>
            <a:ext cx="1593632" cy="975990"/>
          </a:xfrm>
          <a:prstGeom prst="rect">
            <a:avLst/>
          </a:prstGeom>
        </p:spPr>
      </p:pic>
      <p:pic>
        <p:nvPicPr>
          <p:cNvPr id="39" name="Picture 38" descr="728839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90" y="4253230"/>
            <a:ext cx="1593632" cy="975990"/>
          </a:xfrm>
          <a:prstGeom prst="rect">
            <a:avLst/>
          </a:prstGeom>
        </p:spPr>
      </p:pic>
      <p:pic>
        <p:nvPicPr>
          <p:cNvPr id="40" name="Picture 39" descr="728839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1" y="5252287"/>
            <a:ext cx="1593632" cy="975990"/>
          </a:xfrm>
          <a:prstGeom prst="rect">
            <a:avLst/>
          </a:prstGeom>
        </p:spPr>
      </p:pic>
      <p:pic>
        <p:nvPicPr>
          <p:cNvPr id="41" name="Picture 40" descr="728839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08" y="4815707"/>
            <a:ext cx="1593632" cy="97599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1494" y="6248331"/>
            <a:ext cx="2355957" cy="81265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Collaborators/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Report viewers</a:t>
            </a:r>
          </a:p>
        </p:txBody>
      </p:sp>
      <p:sp>
        <p:nvSpPr>
          <p:cNvPr id="43" name="Cloud 42"/>
          <p:cNvSpPr/>
          <p:nvPr/>
        </p:nvSpPr>
        <p:spPr>
          <a:xfrm>
            <a:off x="4988003" y="3055328"/>
            <a:ext cx="2908134" cy="1454042"/>
          </a:xfrm>
          <a:prstGeom prst="cloud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Zeppelin</a:t>
            </a:r>
          </a:p>
        </p:txBody>
      </p:sp>
      <p:cxnSp>
        <p:nvCxnSpPr>
          <p:cNvPr id="45" name="Elbow Connector 44"/>
          <p:cNvCxnSpPr>
            <a:endCxn id="43" idx="2"/>
          </p:cNvCxnSpPr>
          <p:nvPr/>
        </p:nvCxnSpPr>
        <p:spPr>
          <a:xfrm>
            <a:off x="2208710" y="2337510"/>
            <a:ext cx="2788314" cy="1444839"/>
          </a:xfrm>
          <a:prstGeom prst="bentConnector3">
            <a:avLst/>
          </a:prstGeom>
          <a:ln w="28575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1" idx="3"/>
          </p:cNvCxnSpPr>
          <p:nvPr/>
        </p:nvCxnSpPr>
        <p:spPr>
          <a:xfrm flipV="1">
            <a:off x="3223240" y="4067636"/>
            <a:ext cx="1819980" cy="1236066"/>
          </a:xfrm>
          <a:prstGeom prst="bentConnector3">
            <a:avLst/>
          </a:prstGeom>
          <a:ln w="28575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447386" y="1527664"/>
            <a:ext cx="1191232" cy="3194477"/>
            <a:chOff x="9447386" y="1527664"/>
            <a:chExt cx="1191232" cy="3194477"/>
          </a:xfrm>
        </p:grpSpPr>
        <p:sp>
          <p:nvSpPr>
            <p:cNvPr id="48" name="Rounded Rectangle 47"/>
            <p:cNvSpPr/>
            <p:nvPr/>
          </p:nvSpPr>
          <p:spPr>
            <a:xfrm>
              <a:off x="9460639" y="152766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47386" y="2692373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9452539" y="387548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734800" y="2048175"/>
            <a:ext cx="1191232" cy="3194477"/>
            <a:chOff x="9447386" y="1527664"/>
            <a:chExt cx="1191232" cy="3194477"/>
          </a:xfrm>
        </p:grpSpPr>
        <p:sp>
          <p:nvSpPr>
            <p:cNvPr id="53" name="Rounded Rectangle 52"/>
            <p:cNvSpPr/>
            <p:nvPr/>
          </p:nvSpPr>
          <p:spPr>
            <a:xfrm>
              <a:off x="9460639" y="152766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9447386" y="2692373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9452539" y="387548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598858" y="1740436"/>
            <a:ext cx="1191232" cy="3194477"/>
            <a:chOff x="9447386" y="1527664"/>
            <a:chExt cx="1191232" cy="3194477"/>
          </a:xfrm>
        </p:grpSpPr>
        <p:sp>
          <p:nvSpPr>
            <p:cNvPr id="57" name="Rounded Rectangle 56"/>
            <p:cNvSpPr/>
            <p:nvPr/>
          </p:nvSpPr>
          <p:spPr>
            <a:xfrm>
              <a:off x="9460639" y="152766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9447386" y="2692373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452539" y="3875484"/>
              <a:ext cx="1177979" cy="846657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chemeClr val="tx2"/>
                </a:solidFill>
              </a:endParaRP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7896137" y="3751802"/>
            <a:ext cx="143676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479045" y="5314959"/>
            <a:ext cx="3865242" cy="118647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Cluster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Spark | Hive | </a:t>
            </a:r>
            <a:r>
              <a:rPr lang="en-US" sz="2800" dirty="0" err="1" smtClean="0"/>
              <a:t>HBase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Any of 30+ back ends</a:t>
            </a:r>
          </a:p>
        </p:txBody>
      </p:sp>
    </p:spTree>
    <p:extLst>
      <p:ext uri="{BB962C8B-B14F-4D97-AF65-F5344CB8AC3E}">
        <p14:creationId xmlns:p14="http://schemas.microsoft.com/office/powerpoint/2010/main" val="62790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>
            <a:spLocks/>
          </p:cNvSpPr>
          <p:nvPr/>
        </p:nvSpPr>
        <p:spPr>
          <a:xfrm>
            <a:off x="8686800" y="1022088"/>
            <a:ext cx="4773657" cy="1355628"/>
          </a:xfrm>
          <a:prstGeom prst="roundRect">
            <a:avLst>
              <a:gd name="adj" fmla="val 0"/>
            </a:avLst>
          </a:prstGeom>
          <a:noFill/>
          <a:ln w="635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HDP Sandbox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600200"/>
            <a:ext cx="6998454" cy="377026"/>
          </a:xfrm>
        </p:spPr>
        <p:txBody>
          <a:bodyPr/>
          <a:lstStyle/>
          <a:p>
            <a:r>
              <a:rPr lang="en-US" dirty="0" smtClean="0"/>
              <a:t>What’s included in the HDP Sandbox?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38200" y="2362200"/>
            <a:ext cx="6858000" cy="2862322"/>
          </a:xfrm>
        </p:spPr>
        <p:txBody>
          <a:bodyPr/>
          <a:lstStyle/>
          <a:p>
            <a:r>
              <a:rPr lang="en-US" dirty="0" smtClean="0"/>
              <a:t>Zeppelin</a:t>
            </a:r>
          </a:p>
          <a:p>
            <a:r>
              <a:rPr lang="en-US" dirty="0" smtClean="0"/>
              <a:t>Spark</a:t>
            </a:r>
          </a:p>
          <a:p>
            <a:r>
              <a:rPr lang="en-US" dirty="0" smtClean="0"/>
              <a:t>YARN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Resource Management</a:t>
            </a:r>
          </a:p>
          <a:p>
            <a:r>
              <a:rPr lang="en-US" dirty="0" smtClean="0"/>
              <a:t>HDFS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Distributed Storage Layer</a:t>
            </a:r>
          </a:p>
          <a:p>
            <a:r>
              <a:rPr lang="en-US" dirty="0" smtClean="0"/>
              <a:t>And many more components</a:t>
            </a:r>
            <a:r>
              <a:rPr lang="en-US" dirty="0"/>
              <a:t>:</a:t>
            </a:r>
            <a:r>
              <a:rPr lang="en-US" dirty="0" smtClean="0"/>
              <a:t> Hive, </a:t>
            </a:r>
            <a:r>
              <a:rPr lang="en-US" dirty="0" err="1" smtClean="0"/>
              <a:t>Solr</a:t>
            </a:r>
            <a:r>
              <a:rPr lang="en-US" dirty="0" smtClean="0"/>
              <a:t> etc.</a:t>
            </a:r>
          </a:p>
        </p:txBody>
      </p:sp>
      <p:sp>
        <p:nvSpPr>
          <p:cNvPr id="24" name="Rounded Rectangle 23"/>
          <p:cNvSpPr>
            <a:spLocks/>
          </p:cNvSpPr>
          <p:nvPr/>
        </p:nvSpPr>
        <p:spPr>
          <a:xfrm>
            <a:off x="8686800" y="2447629"/>
            <a:ext cx="4806038" cy="3572171"/>
          </a:xfrm>
          <a:prstGeom prst="roundRect">
            <a:avLst>
              <a:gd name="adj" fmla="val 0"/>
            </a:avLst>
          </a:prstGeom>
          <a:solidFill>
            <a:srgbClr val="3FAE2A">
              <a:lumMod val="40000"/>
              <a:lumOff val="60000"/>
            </a:srgbClr>
          </a:solidFill>
          <a:ln w="9525" cap="flat" cmpd="sng" algn="ctr">
            <a:solidFill>
              <a:srgbClr val="3FAE2A"/>
            </a:solidFill>
            <a:prstDash val="solid"/>
          </a:ln>
          <a:effectLst/>
        </p:spPr>
        <p:txBody>
          <a:bodyPr lIns="0" tIns="164592" r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Rounded Rectangle 24"/>
          <p:cNvSpPr>
            <a:spLocks/>
          </p:cNvSpPr>
          <p:nvPr/>
        </p:nvSpPr>
        <p:spPr>
          <a:xfrm>
            <a:off x="8822686" y="4612716"/>
            <a:ext cx="4528589" cy="554839"/>
          </a:xfrm>
          <a:prstGeom prst="roundRect">
            <a:avLst>
              <a:gd name="adj" fmla="val 0"/>
            </a:avLst>
          </a:prstGeom>
          <a:solidFill>
            <a:srgbClr val="44697D"/>
          </a:solidFill>
          <a:ln w="9525" cap="flat" cmpd="sng" algn="ctr">
            <a:solidFill>
              <a:srgbClr val="44697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Rounded Rectangle 37"/>
          <p:cNvSpPr>
            <a:spLocks/>
          </p:cNvSpPr>
          <p:nvPr/>
        </p:nvSpPr>
        <p:spPr>
          <a:xfrm>
            <a:off x="8812257" y="2559836"/>
            <a:ext cx="878329" cy="1406962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3FAE2A"/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Scala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Java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813848" y="3740050"/>
            <a:ext cx="4539018" cy="846180"/>
            <a:chOff x="14575804" y="1607451"/>
            <a:chExt cx="3782515" cy="705150"/>
          </a:xfrm>
        </p:grpSpPr>
        <p:sp>
          <p:nvSpPr>
            <p:cNvPr id="28" name="Rounded Rectangle 37"/>
            <p:cNvSpPr>
              <a:spLocks/>
            </p:cNvSpPr>
            <p:nvPr/>
          </p:nvSpPr>
          <p:spPr>
            <a:xfrm>
              <a:off x="14575804" y="1647864"/>
              <a:ext cx="3781189" cy="664737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3FAE2A"/>
            </a:solidFill>
            <a:ln w="3175" cap="flat" cmpd="sng" algn="ctr">
              <a:noFill/>
              <a:prstDash val="solid"/>
            </a:ln>
            <a:effectLst/>
          </p:spPr>
          <p:txBody>
            <a:bodyPr vert="vert270" lIns="109728" tIns="109728" rIns="219456" bIns="164592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Rounded Rectangle 28"/>
            <p:cNvSpPr>
              <a:spLocks/>
            </p:cNvSpPr>
            <p:nvPr/>
          </p:nvSpPr>
          <p:spPr>
            <a:xfrm>
              <a:off x="14584496" y="1607451"/>
              <a:ext cx="3773823" cy="621443"/>
            </a:xfrm>
            <a:prstGeom prst="roundRect">
              <a:avLst>
                <a:gd name="adj" fmla="val 0"/>
              </a:avLst>
            </a:prstGeom>
            <a:solidFill>
              <a:srgbClr val="3FAE2A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164592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Spark Core Engine</a:t>
              </a:r>
              <a:endParaRPr kumimoji="0" lang="en-US" sz="7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30" name="Rounded Rectangle 37"/>
          <p:cNvSpPr>
            <a:spLocks/>
          </p:cNvSpPr>
          <p:nvPr/>
        </p:nvSpPr>
        <p:spPr>
          <a:xfrm>
            <a:off x="10653180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</a:p>
        </p:txBody>
      </p:sp>
      <p:sp>
        <p:nvSpPr>
          <p:cNvPr id="31" name="Rounded Rectangle 37"/>
          <p:cNvSpPr>
            <a:spLocks/>
          </p:cNvSpPr>
          <p:nvPr/>
        </p:nvSpPr>
        <p:spPr>
          <a:xfrm>
            <a:off x="11568425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 Streaming</a:t>
            </a:r>
          </a:p>
        </p:txBody>
      </p:sp>
      <p:sp>
        <p:nvSpPr>
          <p:cNvPr id="32" name="Rounded Rectangle 37"/>
          <p:cNvSpPr>
            <a:spLocks/>
          </p:cNvSpPr>
          <p:nvPr/>
        </p:nvSpPr>
        <p:spPr>
          <a:xfrm>
            <a:off x="9737935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MLlib</a:t>
            </a:r>
          </a:p>
        </p:txBody>
      </p:sp>
      <p:sp>
        <p:nvSpPr>
          <p:cNvPr id="33" name="Rounded Rectangle 37"/>
          <p:cNvSpPr>
            <a:spLocks/>
          </p:cNvSpPr>
          <p:nvPr/>
        </p:nvSpPr>
        <p:spPr>
          <a:xfrm>
            <a:off x="12483671" y="2550871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GraphX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57" y="3915621"/>
            <a:ext cx="1008398" cy="53546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952121" y="5337001"/>
            <a:ext cx="4306819" cy="394943"/>
            <a:chOff x="2499285" y="4541714"/>
            <a:chExt cx="3308943" cy="475013"/>
          </a:xfrm>
          <a:solidFill>
            <a:srgbClr val="FFFFFF"/>
          </a:solidFill>
        </p:grpSpPr>
        <p:grpSp>
          <p:nvGrpSpPr>
            <p:cNvPr id="36" name="Group 35"/>
            <p:cNvGrpSpPr/>
            <p:nvPr/>
          </p:nvGrpSpPr>
          <p:grpSpPr>
            <a:xfrm>
              <a:off x="2499285" y="4541714"/>
              <a:ext cx="3001931" cy="475013"/>
              <a:chOff x="2573538" y="3889648"/>
              <a:chExt cx="3001931" cy="475013"/>
            </a:xfrm>
            <a:grpFill/>
          </p:grpSpPr>
          <p:sp>
            <p:nvSpPr>
              <p:cNvPr id="39" name="Rounded Rectangle 38"/>
              <p:cNvSpPr>
                <a:spLocks/>
              </p:cNvSpPr>
              <p:nvPr/>
            </p:nvSpPr>
            <p:spPr>
              <a:xfrm>
                <a:off x="257353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1</a:t>
                </a:r>
              </a:p>
            </p:txBody>
          </p:sp>
          <p:sp>
            <p:nvSpPr>
              <p:cNvPr id="40" name="Rounded Rectangle 39"/>
              <p:cNvSpPr>
                <a:spLocks/>
              </p:cNvSpPr>
              <p:nvPr/>
            </p:nvSpPr>
            <p:spPr>
              <a:xfrm>
                <a:off x="287697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1" name="Rounded Rectangle 40"/>
              <p:cNvSpPr>
                <a:spLocks/>
              </p:cNvSpPr>
              <p:nvPr/>
            </p:nvSpPr>
            <p:spPr>
              <a:xfrm>
                <a:off x="318041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2" name="Rounded Rectangle 41"/>
              <p:cNvSpPr>
                <a:spLocks/>
              </p:cNvSpPr>
              <p:nvPr/>
            </p:nvSpPr>
            <p:spPr>
              <a:xfrm>
                <a:off x="348384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3" name="Rounded Rectangle 42"/>
              <p:cNvSpPr>
                <a:spLocks/>
              </p:cNvSpPr>
              <p:nvPr/>
            </p:nvSpPr>
            <p:spPr>
              <a:xfrm>
                <a:off x="378728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4" name="Rounded Rectangle 43"/>
              <p:cNvSpPr>
                <a:spLocks/>
              </p:cNvSpPr>
              <p:nvPr/>
            </p:nvSpPr>
            <p:spPr>
              <a:xfrm>
                <a:off x="409071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5" name="Rounded Rectangle 44"/>
              <p:cNvSpPr>
                <a:spLocks/>
              </p:cNvSpPr>
              <p:nvPr/>
            </p:nvSpPr>
            <p:spPr>
              <a:xfrm>
                <a:off x="439415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6" name="Rounded Rectangle 45"/>
              <p:cNvSpPr>
                <a:spLocks/>
              </p:cNvSpPr>
              <p:nvPr/>
            </p:nvSpPr>
            <p:spPr>
              <a:xfrm>
                <a:off x="469759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7" name="Rounded Rectangle 46"/>
              <p:cNvSpPr>
                <a:spLocks/>
              </p:cNvSpPr>
              <p:nvPr/>
            </p:nvSpPr>
            <p:spPr>
              <a:xfrm>
                <a:off x="500102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8" name="Rounded Rectangle 47"/>
              <p:cNvSpPr>
                <a:spLocks/>
              </p:cNvSpPr>
              <p:nvPr/>
            </p:nvSpPr>
            <p:spPr>
              <a:xfrm>
                <a:off x="530446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9" name="Rounded Rectangle 48"/>
              <p:cNvSpPr>
                <a:spLocks/>
              </p:cNvSpPr>
              <p:nvPr/>
            </p:nvSpPr>
            <p:spPr>
              <a:xfrm>
                <a:off x="257353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0" name="Rounded Rectangle 49"/>
              <p:cNvSpPr>
                <a:spLocks/>
              </p:cNvSpPr>
              <p:nvPr/>
            </p:nvSpPr>
            <p:spPr>
              <a:xfrm>
                <a:off x="287697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1" name="Rounded Rectangle 50"/>
              <p:cNvSpPr>
                <a:spLocks/>
              </p:cNvSpPr>
              <p:nvPr/>
            </p:nvSpPr>
            <p:spPr>
              <a:xfrm>
                <a:off x="318041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2" name="Rounded Rectangle 51"/>
              <p:cNvSpPr>
                <a:spLocks/>
              </p:cNvSpPr>
              <p:nvPr/>
            </p:nvSpPr>
            <p:spPr>
              <a:xfrm>
                <a:off x="348384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3" name="Rounded Rectangle 52"/>
              <p:cNvSpPr>
                <a:spLocks/>
              </p:cNvSpPr>
              <p:nvPr/>
            </p:nvSpPr>
            <p:spPr>
              <a:xfrm>
                <a:off x="378728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4" name="Rounded Rectangle 53"/>
              <p:cNvSpPr>
                <a:spLocks/>
              </p:cNvSpPr>
              <p:nvPr/>
            </p:nvSpPr>
            <p:spPr>
              <a:xfrm>
                <a:off x="409071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5" name="Rounded Rectangle 54"/>
              <p:cNvSpPr>
                <a:spLocks/>
              </p:cNvSpPr>
              <p:nvPr/>
            </p:nvSpPr>
            <p:spPr>
              <a:xfrm>
                <a:off x="439415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6" name="Rounded Rectangle 55"/>
              <p:cNvSpPr>
                <a:spLocks/>
              </p:cNvSpPr>
              <p:nvPr/>
            </p:nvSpPr>
            <p:spPr>
              <a:xfrm>
                <a:off x="469759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500102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8" name="Rounded Rectangle 57"/>
              <p:cNvSpPr>
                <a:spLocks/>
              </p:cNvSpPr>
              <p:nvPr/>
            </p:nvSpPr>
            <p:spPr>
              <a:xfrm>
                <a:off x="530446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</p:grpSp>
        <p:sp>
          <p:nvSpPr>
            <p:cNvPr id="37" name="Rounded Rectangle 36"/>
            <p:cNvSpPr>
              <a:spLocks/>
            </p:cNvSpPr>
            <p:nvPr/>
          </p:nvSpPr>
          <p:spPr>
            <a:xfrm>
              <a:off x="5537221" y="4541714"/>
              <a:ext cx="271007" cy="219309"/>
            </a:xfrm>
            <a:prstGeom prst="roundRect">
              <a:avLst>
                <a:gd name="adj" fmla="val 5758"/>
              </a:avLst>
            </a:prstGeom>
            <a:grpFill/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°</a:t>
              </a:r>
            </a:p>
          </p:txBody>
        </p:sp>
        <p:sp>
          <p:nvSpPr>
            <p:cNvPr id="38" name="Rounded Rectangle 37"/>
            <p:cNvSpPr>
              <a:spLocks/>
            </p:cNvSpPr>
            <p:nvPr/>
          </p:nvSpPr>
          <p:spPr>
            <a:xfrm>
              <a:off x="5537221" y="4797418"/>
              <a:ext cx="271007" cy="219309"/>
            </a:xfrm>
            <a:prstGeom prst="roundRect">
              <a:avLst>
                <a:gd name="adj" fmla="val 5758"/>
              </a:avLst>
            </a:prstGeom>
            <a:grpFill/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</a:t>
              </a:r>
            </a:p>
          </p:txBody>
        </p:sp>
      </p:grpSp>
      <p:sp>
        <p:nvSpPr>
          <p:cNvPr id="59" name="Rounded Rectangle 58"/>
          <p:cNvSpPr>
            <a:spLocks/>
          </p:cNvSpPr>
          <p:nvPr/>
        </p:nvSpPr>
        <p:spPr>
          <a:xfrm>
            <a:off x="8812257" y="5213088"/>
            <a:ext cx="4494294" cy="593628"/>
          </a:xfrm>
          <a:prstGeom prst="roundRect">
            <a:avLst>
              <a:gd name="adj" fmla="val 0"/>
            </a:avLst>
          </a:prstGeom>
          <a:solidFill>
            <a:srgbClr val="3B8640">
              <a:alpha val="75000"/>
            </a:srgbClr>
          </a:solidFill>
          <a:ln w="9525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</a:t>
            </a:r>
            <a:endParaRPr kumimoji="0" lang="en-US" sz="84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 descr="Screen Shot 2016-04-20 at 5.0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143000"/>
            <a:ext cx="1550943" cy="11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patterns enabled by YARN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19200" y="1876437"/>
            <a:ext cx="6774594" cy="3843283"/>
            <a:chOff x="5293543" y="1312485"/>
            <a:chExt cx="6305867" cy="3577370"/>
          </a:xfrm>
        </p:grpSpPr>
        <p:sp>
          <p:nvSpPr>
            <p:cNvPr id="44" name="Rounded Rectangle 43"/>
            <p:cNvSpPr/>
            <p:nvPr/>
          </p:nvSpPr>
          <p:spPr>
            <a:xfrm>
              <a:off x="5293543" y="1834643"/>
              <a:ext cx="6305867" cy="3055212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146272" tIns="73136" rIns="146272" bIns="73136" rtlCol="0" anchor="ctr"/>
            <a:lstStyle/>
            <a:p>
              <a:pPr marL="93961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"/>
                <a:cs typeface="Helvetica Neue"/>
              </a:endParaRPr>
            </a:p>
          </p:txBody>
        </p:sp>
        <p:sp>
          <p:nvSpPr>
            <p:cNvPr id="45" name="Rounded Rectangle 44"/>
            <p:cNvSpPr>
              <a:spLocks/>
            </p:cNvSpPr>
            <p:nvPr/>
          </p:nvSpPr>
          <p:spPr>
            <a:xfrm>
              <a:off x="5448036" y="2537659"/>
              <a:ext cx="5980617" cy="1012289"/>
            </a:xfrm>
            <a:prstGeom prst="roundRect">
              <a:avLst>
                <a:gd name="adj" fmla="val 0"/>
              </a:avLst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219408" rIns="0" bIns="219456" rtlCol="0" anchor="b"/>
            <a:lstStyle/>
            <a:p>
              <a:pPr marL="0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6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"/>
                  <a:cs typeface="Helvetica Neue"/>
                </a:rPr>
                <a:t>YARN: Data Operating System</a:t>
              </a:r>
              <a:endParaRPr kumimoji="0" lang="en-US" sz="216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"/>
                <a:cs typeface="Helvetica Neue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48036" y="3631106"/>
              <a:ext cx="5980615" cy="1053481"/>
              <a:chOff x="1512643" y="3636792"/>
              <a:chExt cx="3497472" cy="565078"/>
            </a:xfrm>
          </p:grpSpPr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1595290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1</a:t>
                </a:r>
              </a:p>
            </p:txBody>
          </p:sp>
          <p:sp>
            <p:nvSpPr>
              <p:cNvPr id="58" name="Rounded Rectangle 57"/>
              <p:cNvSpPr>
                <a:spLocks/>
              </p:cNvSpPr>
              <p:nvPr/>
            </p:nvSpPr>
            <p:spPr>
              <a:xfrm>
                <a:off x="189872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59" name="Rounded Rectangle 58"/>
              <p:cNvSpPr>
                <a:spLocks/>
              </p:cNvSpPr>
              <p:nvPr/>
            </p:nvSpPr>
            <p:spPr>
              <a:xfrm>
                <a:off x="2202162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0" name="Rounded Rectangle 59"/>
              <p:cNvSpPr>
                <a:spLocks/>
              </p:cNvSpPr>
              <p:nvPr/>
            </p:nvSpPr>
            <p:spPr>
              <a:xfrm>
                <a:off x="2505598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1" name="Rounded Rectangle 60"/>
              <p:cNvSpPr>
                <a:spLocks/>
              </p:cNvSpPr>
              <p:nvPr/>
            </p:nvSpPr>
            <p:spPr>
              <a:xfrm>
                <a:off x="2809034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2" name="Rounded Rectangle 61"/>
              <p:cNvSpPr>
                <a:spLocks/>
              </p:cNvSpPr>
              <p:nvPr/>
            </p:nvSpPr>
            <p:spPr>
              <a:xfrm>
                <a:off x="3112470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3" name="Rounded Rectangle 62"/>
              <p:cNvSpPr>
                <a:spLocks/>
              </p:cNvSpPr>
              <p:nvPr/>
            </p:nvSpPr>
            <p:spPr>
              <a:xfrm>
                <a:off x="341590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4" name="Rounded Rectangle 63"/>
              <p:cNvSpPr>
                <a:spLocks/>
              </p:cNvSpPr>
              <p:nvPr/>
            </p:nvSpPr>
            <p:spPr>
              <a:xfrm>
                <a:off x="3719342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5" name="Rounded Rectangle 64"/>
              <p:cNvSpPr>
                <a:spLocks/>
              </p:cNvSpPr>
              <p:nvPr/>
            </p:nvSpPr>
            <p:spPr>
              <a:xfrm>
                <a:off x="4022778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6" name="Rounded Rectangle 65"/>
              <p:cNvSpPr>
                <a:spLocks/>
              </p:cNvSpPr>
              <p:nvPr/>
            </p:nvSpPr>
            <p:spPr>
              <a:xfrm>
                <a:off x="4326214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7" name="Rounded Rectangle 66"/>
              <p:cNvSpPr>
                <a:spLocks/>
              </p:cNvSpPr>
              <p:nvPr/>
            </p:nvSpPr>
            <p:spPr>
              <a:xfrm>
                <a:off x="1595290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8" name="Rounded Rectangle 67"/>
              <p:cNvSpPr>
                <a:spLocks/>
              </p:cNvSpPr>
              <p:nvPr/>
            </p:nvSpPr>
            <p:spPr>
              <a:xfrm>
                <a:off x="189872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9" name="Rounded Rectangle 68"/>
              <p:cNvSpPr>
                <a:spLocks/>
              </p:cNvSpPr>
              <p:nvPr/>
            </p:nvSpPr>
            <p:spPr>
              <a:xfrm>
                <a:off x="2202162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0" name="Rounded Rectangle 69"/>
              <p:cNvSpPr>
                <a:spLocks/>
              </p:cNvSpPr>
              <p:nvPr/>
            </p:nvSpPr>
            <p:spPr>
              <a:xfrm>
                <a:off x="2505598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1" name="Rounded Rectangle 70"/>
              <p:cNvSpPr>
                <a:spLocks/>
              </p:cNvSpPr>
              <p:nvPr/>
            </p:nvSpPr>
            <p:spPr>
              <a:xfrm>
                <a:off x="2809034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2" name="Rounded Rectangle 71"/>
              <p:cNvSpPr>
                <a:spLocks/>
              </p:cNvSpPr>
              <p:nvPr/>
            </p:nvSpPr>
            <p:spPr>
              <a:xfrm>
                <a:off x="3112470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3" name="Rounded Rectangle 72"/>
              <p:cNvSpPr>
                <a:spLocks/>
              </p:cNvSpPr>
              <p:nvPr/>
            </p:nvSpPr>
            <p:spPr>
              <a:xfrm>
                <a:off x="341590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4" name="Rounded Rectangle 73"/>
              <p:cNvSpPr>
                <a:spLocks/>
              </p:cNvSpPr>
              <p:nvPr/>
            </p:nvSpPr>
            <p:spPr>
              <a:xfrm>
                <a:off x="3719342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5" name="Rounded Rectangle 74"/>
              <p:cNvSpPr>
                <a:spLocks/>
              </p:cNvSpPr>
              <p:nvPr/>
            </p:nvSpPr>
            <p:spPr>
              <a:xfrm>
                <a:off x="4022778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6" name="Rounded Rectangle 75"/>
              <p:cNvSpPr>
                <a:spLocks/>
              </p:cNvSpPr>
              <p:nvPr/>
            </p:nvSpPr>
            <p:spPr>
              <a:xfrm>
                <a:off x="463322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7" name="Rounded Rectangle 76"/>
              <p:cNvSpPr>
                <a:spLocks/>
              </p:cNvSpPr>
              <p:nvPr/>
            </p:nvSpPr>
            <p:spPr>
              <a:xfrm>
                <a:off x="463322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8" name="Rounded Rectangle 77"/>
              <p:cNvSpPr>
                <a:spLocks/>
              </p:cNvSpPr>
              <p:nvPr/>
            </p:nvSpPr>
            <p:spPr>
              <a:xfrm>
                <a:off x="4325971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N</a:t>
                </a:r>
              </a:p>
            </p:txBody>
          </p:sp>
          <p:sp>
            <p:nvSpPr>
              <p:cNvPr id="79" name="Rounded Rectangle 78"/>
              <p:cNvSpPr>
                <a:spLocks/>
              </p:cNvSpPr>
              <p:nvPr/>
            </p:nvSpPr>
            <p:spPr>
              <a:xfrm>
                <a:off x="1512643" y="3636792"/>
                <a:ext cx="3497472" cy="565078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alpha val="75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HDFS </a:t>
                </a:r>
                <a:br>
                  <a:rPr kumimoji="0" lang="en-US" sz="19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</a:br>
                <a:r>
                  <a:rPr kumimoji="0" lang="en-US" sz="144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Hadoop Distributed File System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415251" y="2025572"/>
              <a:ext cx="1954422" cy="831317"/>
              <a:chOff x="8784095" y="3525251"/>
              <a:chExt cx="901277" cy="553048"/>
            </a:xfrm>
            <a:solidFill>
              <a:srgbClr val="FFFFFF"/>
            </a:solidFill>
          </p:grpSpPr>
          <p:sp>
            <p:nvSpPr>
              <p:cNvPr id="55" name="Rounded Rectangle 54"/>
              <p:cNvSpPr/>
              <p:nvPr/>
            </p:nvSpPr>
            <p:spPr>
              <a:xfrm>
                <a:off x="8784095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Interactive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6" name="Trapezoid 55"/>
              <p:cNvSpPr/>
              <p:nvPr/>
            </p:nvSpPr>
            <p:spPr>
              <a:xfrm flipV="1">
                <a:off x="9145222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474229" y="2021963"/>
              <a:ext cx="1954422" cy="831317"/>
              <a:chOff x="8672767" y="3525251"/>
              <a:chExt cx="901277" cy="553048"/>
            </a:xfrm>
            <a:solidFill>
              <a:srgbClr val="FFFFFF"/>
            </a:solidFill>
          </p:grpSpPr>
          <p:sp>
            <p:nvSpPr>
              <p:cNvPr id="53" name="Rounded Rectangle 52"/>
              <p:cNvSpPr/>
              <p:nvPr/>
            </p:nvSpPr>
            <p:spPr>
              <a:xfrm>
                <a:off x="8672767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Real-Time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4" name="Trapezoid 53"/>
              <p:cNvSpPr/>
              <p:nvPr/>
            </p:nvSpPr>
            <p:spPr>
              <a:xfrm flipV="1">
                <a:off x="9026930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448035" y="2025572"/>
              <a:ext cx="1862660" cy="831317"/>
              <a:chOff x="8784095" y="3525251"/>
              <a:chExt cx="901277" cy="553048"/>
            </a:xfrm>
            <a:solidFill>
              <a:srgbClr val="FFFFFF"/>
            </a:solidFill>
          </p:grpSpPr>
          <p:sp>
            <p:nvSpPr>
              <p:cNvPr id="51" name="Rounded Rectangle 50"/>
              <p:cNvSpPr/>
              <p:nvPr/>
            </p:nvSpPr>
            <p:spPr>
              <a:xfrm>
                <a:off x="8784095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92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Batch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2" name="Trapezoid 51"/>
              <p:cNvSpPr/>
              <p:nvPr/>
            </p:nvSpPr>
            <p:spPr>
              <a:xfrm flipV="1">
                <a:off x="9145222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5293543" y="1312485"/>
              <a:ext cx="6305867" cy="467146"/>
            </a:xfrm>
            <a:prstGeom prst="roundRect">
              <a:avLst>
                <a:gd name="adj" fmla="val 0"/>
              </a:avLst>
            </a:prstGeom>
            <a:solidFill>
              <a:srgbClr val="1E1E1E">
                <a:lumMod val="75000"/>
                <a:lumOff val="2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146272" tIns="73136" rIns="146272" bIns="73136" rtlCol="0" anchor="ctr"/>
            <a:lstStyle/>
            <a:p>
              <a:pPr marL="93961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"/>
                  <a:cs typeface="Helvetica Neue"/>
                </a:rPr>
                <a:t>Applications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8461470" y="1838337"/>
            <a:ext cx="4151059" cy="4457592"/>
          </a:xfrm>
          <a:prstGeom prst="rect">
            <a:avLst/>
          </a:prstGeom>
        </p:spPr>
        <p:txBody>
          <a:bodyPr wrap="square" lIns="146266" tIns="73133" rIns="146266" bIns="73133">
            <a:spAutoFit/>
          </a:bodyPr>
          <a:lstStyle/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Batch</a:t>
            </a:r>
            <a: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but, no timeframe limitations</a:t>
            </a:r>
          </a:p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Interactive</a:t>
            </a:r>
            <a:r>
              <a:rPr lang="en-US" sz="3240" b="1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at Human time</a:t>
            </a:r>
          </a:p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Real-Time </a:t>
            </a:r>
            <a: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at Machine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60260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Apache Spark </a:t>
            </a:r>
            <a:r>
              <a:rPr lang="en-US" dirty="0" smtClean="0"/>
              <a:t>on YARN?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6981" y="2341120"/>
            <a:ext cx="5080271" cy="3086999"/>
          </a:xfrm>
        </p:spPr>
        <p:txBody>
          <a:bodyPr/>
          <a:lstStyle/>
          <a:p>
            <a:r>
              <a:rPr lang="en-US" b="1" dirty="0" smtClean="0"/>
              <a:t>Resource management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hare </a:t>
            </a:r>
            <a:r>
              <a:rPr lang="en-US" dirty="0"/>
              <a:t>Spark workloads with </a:t>
            </a:r>
            <a:r>
              <a:rPr lang="en-US" dirty="0" smtClean="0"/>
              <a:t>other workloads (HIVE</a:t>
            </a:r>
            <a:r>
              <a:rPr lang="en-US" dirty="0"/>
              <a:t>, </a:t>
            </a:r>
            <a:r>
              <a:rPr lang="en-US" dirty="0" err="1" smtClean="0"/>
              <a:t>Solr</a:t>
            </a:r>
            <a:r>
              <a:rPr lang="en-US" dirty="0" smtClean="0"/>
              <a:t>, etc.)</a:t>
            </a:r>
          </a:p>
          <a:p>
            <a:r>
              <a:rPr lang="en-US" b="1" dirty="0" smtClean="0"/>
              <a:t>Utilizes </a:t>
            </a:r>
            <a:r>
              <a:rPr lang="en-US" b="1" dirty="0"/>
              <a:t>existing HDP cluster </a:t>
            </a:r>
            <a:r>
              <a:rPr lang="en-US" b="1" dirty="0" smtClean="0"/>
              <a:t>infrastructure</a:t>
            </a:r>
          </a:p>
          <a:p>
            <a:r>
              <a:rPr lang="en-US" b="1" dirty="0" smtClean="0"/>
              <a:t>Scheduling </a:t>
            </a:r>
            <a:r>
              <a:rPr lang="en-US" b="1" dirty="0"/>
              <a:t>and q</a:t>
            </a:r>
            <a:r>
              <a:rPr lang="en-US" b="1" dirty="0" smtClean="0"/>
              <a:t>ueues</a:t>
            </a:r>
            <a:endParaRPr lang="en-US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6553200" y="2362200"/>
            <a:ext cx="1600201" cy="1143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692889" y="3035300"/>
            <a:ext cx="1295400" cy="3175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Spark Driver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96088" y="2362200"/>
            <a:ext cx="787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Client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042400" y="2355870"/>
            <a:ext cx="1981200" cy="112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144000" y="2514600"/>
            <a:ext cx="1778000" cy="7747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Application Master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2899" y="1981200"/>
            <a:ext cx="1625601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53200" y="4038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692900" y="4241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40501" y="52070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819900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620000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029702" y="4038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69402" y="4241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05902" y="52070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309100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0109201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1493501" y="4038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633204" y="4241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493501" y="51943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1760201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12560301" y="4699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cxnSp>
        <p:nvCxnSpPr>
          <p:cNvPr id="62" name="Straight Arrow Connector 61"/>
          <p:cNvCxnSpPr>
            <a:stCxn id="37" idx="3"/>
          </p:cNvCxnSpPr>
          <p:nvPr/>
        </p:nvCxnSpPr>
        <p:spPr>
          <a:xfrm>
            <a:off x="7988289" y="3194050"/>
            <a:ext cx="1155711" cy="635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6"/>
          <p:cNvCxnSpPr>
            <a:stCxn id="40" idx="2"/>
            <a:endCxn id="50" idx="0"/>
          </p:cNvCxnSpPr>
          <p:nvPr/>
        </p:nvCxnSpPr>
        <p:spPr>
          <a:xfrm rot="5400000">
            <a:off x="8321675" y="2530475"/>
            <a:ext cx="952500" cy="2470150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2"/>
            <a:endCxn id="55" idx="0"/>
          </p:cNvCxnSpPr>
          <p:nvPr/>
        </p:nvCxnSpPr>
        <p:spPr>
          <a:xfrm>
            <a:off x="10033000" y="3289300"/>
            <a:ext cx="6352" cy="9525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2"/>
          <p:cNvCxnSpPr>
            <a:stCxn id="40" idx="2"/>
            <a:endCxn id="60" idx="0"/>
          </p:cNvCxnSpPr>
          <p:nvPr/>
        </p:nvCxnSpPr>
        <p:spPr>
          <a:xfrm rot="16200000" flipH="1">
            <a:off x="10791827" y="2530473"/>
            <a:ext cx="952500" cy="2470154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7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The “Big Data”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905000"/>
            <a:ext cx="13167360" cy="394980"/>
          </a:xfrm>
        </p:spPr>
        <p:txBody>
          <a:bodyPr/>
          <a:lstStyle/>
          <a:p>
            <a:r>
              <a:rPr lang="en-US" dirty="0" smtClean="0"/>
              <a:t>A single machine cannot process or even store all the data!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447800"/>
            <a:ext cx="13167360" cy="37702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2590800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048000"/>
            <a:ext cx="13167360" cy="39498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 data over large clusters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200" y="3733800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267200"/>
            <a:ext cx="13167360" cy="286950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to split work across machines?</a:t>
            </a:r>
          </a:p>
          <a:p>
            <a:r>
              <a:rPr lang="en-US" dirty="0" smtClean="0"/>
              <a:t>Moving data over network is expensive</a:t>
            </a:r>
          </a:p>
          <a:p>
            <a:r>
              <a:rPr lang="en-US" dirty="0" smtClean="0"/>
              <a:t>Must consider data &amp; network locality</a:t>
            </a:r>
          </a:p>
          <a:p>
            <a:r>
              <a:rPr lang="en-US" dirty="0" smtClean="0"/>
              <a:t>How to deal with failures?</a:t>
            </a:r>
          </a:p>
          <a:p>
            <a:r>
              <a:rPr lang="en-US" dirty="0" smtClean="0"/>
              <a:t>How to deal with slow nodes?</a:t>
            </a:r>
          </a:p>
        </p:txBody>
      </p:sp>
    </p:spTree>
    <p:extLst>
      <p:ext uri="{BB962C8B-B14F-4D97-AF65-F5344CB8AC3E}">
        <p14:creationId xmlns:p14="http://schemas.microsoft.com/office/powerpoint/2010/main" val="32442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777" y="381000"/>
            <a:ext cx="13167361" cy="1219200"/>
          </a:xfrm>
        </p:spPr>
        <p:txBody>
          <a:bodyPr/>
          <a:lstStyle/>
          <a:p>
            <a:r>
              <a:rPr lang="en-US" dirty="0" smtClean="0"/>
              <a:t>Why HDFS?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80039" y="1593267"/>
            <a:ext cx="15800833" cy="2189382"/>
          </a:xfrm>
        </p:spPr>
        <p:txBody>
          <a:bodyPr/>
          <a:lstStyle/>
          <a:p>
            <a:r>
              <a:rPr lang="en-US" sz="2400" dirty="0">
                <a:ea typeface="MS PGothic" charset="0"/>
              </a:rPr>
              <a:t>Fault Tolerant Distributed Storage</a:t>
            </a:r>
          </a:p>
          <a:p>
            <a:pPr marL="342900" lvl="1" indent="-342900">
              <a:buFont typeface="Arial"/>
              <a:buChar char="•"/>
            </a:pPr>
            <a:r>
              <a:rPr lang="en-US" sz="2160" dirty="0">
                <a:ea typeface="MS PGothic" charset="0"/>
              </a:rPr>
              <a:t>Divide files into big blocks and distribute 3 copies </a:t>
            </a:r>
            <a:r>
              <a:rPr lang="en-US" sz="2160" b="1" dirty="0">
                <a:ea typeface="MS PGothic" charset="0"/>
              </a:rPr>
              <a:t>randomly</a:t>
            </a:r>
            <a:r>
              <a:rPr lang="en-US" sz="2160" dirty="0">
                <a:ea typeface="MS PGothic" charset="0"/>
              </a:rPr>
              <a:t> across the cluster</a:t>
            </a:r>
          </a:p>
          <a:p>
            <a:pPr marL="342900" lvl="1" indent="-342900">
              <a:buFont typeface="Arial"/>
              <a:buChar char="•"/>
            </a:pPr>
            <a:r>
              <a:rPr lang="en-US" sz="2160" dirty="0">
                <a:ea typeface="MS PGothic" charset="0"/>
              </a:rPr>
              <a:t>Processing Data Locality</a:t>
            </a:r>
          </a:p>
          <a:p>
            <a:pPr marL="542926" lvl="2" indent="-342900"/>
            <a:r>
              <a:rPr lang="en-US" sz="1920" dirty="0">
                <a:ea typeface="MS PGothic" charset="0"/>
              </a:rPr>
              <a:t>Not Just storage but computation</a:t>
            </a:r>
          </a:p>
          <a:p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black">
          <a:xfrm>
            <a:off x="9303504" y="408852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black">
          <a:xfrm>
            <a:off x="9303504" y="529438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5288809" y="407137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black">
          <a:xfrm>
            <a:off x="7317742" y="407137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black">
          <a:xfrm>
            <a:off x="5291350" y="527724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black">
          <a:xfrm>
            <a:off x="7317742" y="527724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714419" y="3816108"/>
            <a:ext cx="792274" cy="266319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960">
                <a:latin typeface="Tahoma" charset="0"/>
                <a:cs typeface="Arial" charset="0"/>
              </a:rPr>
              <a:t>101101001010010011100111111001010011101001010010110010010101001100010100101110101110101111011011010101101001010100101010101011100100110101110100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066889" y="6620268"/>
            <a:ext cx="2067022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1440" b="1" dirty="0">
                <a:solidFill>
                  <a:schemeClr val="bg1"/>
                </a:solidFill>
                <a:latin typeface="Tahoma" charset="0"/>
                <a:cs typeface="Arial" charset="0"/>
              </a:rPr>
              <a:t>Logical File</a:t>
            </a: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3615387" y="375514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615387" y="445618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3615387" y="515722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3615387" y="585826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365532" y="4876800"/>
            <a:ext cx="1107151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1440" b="1" dirty="0">
                <a:solidFill>
                  <a:schemeClr val="bg1"/>
                </a:solidFill>
                <a:latin typeface="Tahoma" charset="0"/>
                <a:cs typeface="Arial" charset="0"/>
              </a:rPr>
              <a:t>Blocks</a:t>
            </a:r>
          </a:p>
        </p:txBody>
      </p:sp>
      <p:cxnSp>
        <p:nvCxnSpPr>
          <p:cNvPr id="17" name="AutoShape 17"/>
          <p:cNvCxnSpPr>
            <a:cxnSpLocks noChangeShapeType="1"/>
            <a:endCxn id="12" idx="1"/>
          </p:cNvCxnSpPr>
          <p:nvPr/>
        </p:nvCxnSpPr>
        <p:spPr bwMode="black">
          <a:xfrm flipV="1">
            <a:off x="2472683" y="4102811"/>
            <a:ext cx="1142704" cy="9808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AutoShape 18"/>
          <p:cNvCxnSpPr>
            <a:cxnSpLocks noChangeShapeType="1"/>
            <a:endCxn id="13" idx="1"/>
          </p:cNvCxnSpPr>
          <p:nvPr/>
        </p:nvCxnSpPr>
        <p:spPr bwMode="black">
          <a:xfrm flipV="1">
            <a:off x="2472683" y="4803851"/>
            <a:ext cx="1142704" cy="27983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AutoShape 19"/>
          <p:cNvCxnSpPr>
            <a:cxnSpLocks noChangeShapeType="1"/>
            <a:endCxn id="14" idx="1"/>
          </p:cNvCxnSpPr>
          <p:nvPr/>
        </p:nvCxnSpPr>
        <p:spPr bwMode="black">
          <a:xfrm>
            <a:off x="2472683" y="5083687"/>
            <a:ext cx="1142704" cy="42120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20"/>
          <p:cNvCxnSpPr>
            <a:cxnSpLocks noChangeShapeType="1"/>
            <a:endCxn id="15" idx="1"/>
          </p:cNvCxnSpPr>
          <p:nvPr/>
        </p:nvCxnSpPr>
        <p:spPr bwMode="black">
          <a:xfrm>
            <a:off x="2472683" y="5083687"/>
            <a:ext cx="1142704" cy="11222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5537666" y="419520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563556" y="3600842"/>
            <a:ext cx="3070061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2160" b="1">
                <a:solidFill>
                  <a:schemeClr val="bg1"/>
                </a:solidFill>
                <a:cs typeface="Arial" charset="0"/>
              </a:rPr>
              <a:t>Cluster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7444710" y="577635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8427433" y="469240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9532046" y="421425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5507193" y="535915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7" name="AutoShape 27"/>
          <p:cNvSpPr>
            <a:spLocks noChangeArrowheads="1"/>
          </p:cNvSpPr>
          <p:nvPr/>
        </p:nvSpPr>
        <p:spPr bwMode="auto">
          <a:xfrm>
            <a:off x="8391882" y="556870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8" name="AutoShape 28"/>
          <p:cNvSpPr>
            <a:spLocks noChangeArrowheads="1"/>
          </p:cNvSpPr>
          <p:nvPr/>
        </p:nvSpPr>
        <p:spPr bwMode="auto">
          <a:xfrm>
            <a:off x="7495496" y="414376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29" name="AutoShape 29"/>
          <p:cNvSpPr>
            <a:spLocks noChangeArrowheads="1"/>
          </p:cNvSpPr>
          <p:nvPr/>
        </p:nvSpPr>
        <p:spPr bwMode="auto">
          <a:xfrm>
            <a:off x="9499034" y="568110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30" name="AutoShape 30"/>
          <p:cNvSpPr>
            <a:spLocks noChangeArrowheads="1"/>
          </p:cNvSpPr>
          <p:nvPr/>
        </p:nvSpPr>
        <p:spPr bwMode="auto">
          <a:xfrm>
            <a:off x="10324320" y="464287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31" name="AutoShape 31"/>
          <p:cNvSpPr>
            <a:spLocks noChangeArrowheads="1"/>
          </p:cNvSpPr>
          <p:nvPr/>
        </p:nvSpPr>
        <p:spPr bwMode="auto">
          <a:xfrm>
            <a:off x="6340096" y="467526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6281692" y="559537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33" name="AutoShape 33"/>
          <p:cNvSpPr>
            <a:spLocks noChangeArrowheads="1"/>
          </p:cNvSpPr>
          <p:nvPr/>
        </p:nvSpPr>
        <p:spPr bwMode="auto">
          <a:xfrm>
            <a:off x="10451287" y="538582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cxnSp>
        <p:nvCxnSpPr>
          <p:cNvPr id="34" name="AutoShape 34"/>
          <p:cNvCxnSpPr>
            <a:cxnSpLocks noChangeShapeType="1"/>
            <a:stCxn id="12" idx="3"/>
            <a:endCxn id="21" idx="1"/>
          </p:cNvCxnSpPr>
          <p:nvPr/>
        </p:nvCxnSpPr>
        <p:spPr bwMode="auto">
          <a:xfrm>
            <a:off x="4626042" y="4103761"/>
            <a:ext cx="891307" cy="2743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AutoShape 35"/>
          <p:cNvCxnSpPr>
            <a:cxnSpLocks noChangeShapeType="1"/>
            <a:endCxn id="24" idx="1"/>
          </p:cNvCxnSpPr>
          <p:nvPr/>
        </p:nvCxnSpPr>
        <p:spPr bwMode="auto">
          <a:xfrm>
            <a:off x="4626044" y="4103761"/>
            <a:ext cx="3781074" cy="7715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6"/>
          <p:cNvCxnSpPr>
            <a:cxnSpLocks noChangeShapeType="1"/>
            <a:stCxn id="12" idx="3"/>
            <a:endCxn id="23" idx="1"/>
          </p:cNvCxnSpPr>
          <p:nvPr/>
        </p:nvCxnSpPr>
        <p:spPr bwMode="auto">
          <a:xfrm>
            <a:off x="4626044" y="4103763"/>
            <a:ext cx="2798351" cy="185547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AutoShape 38"/>
          <p:cNvCxnSpPr>
            <a:cxnSpLocks noChangeShapeType="1"/>
          </p:cNvCxnSpPr>
          <p:nvPr/>
        </p:nvCxnSpPr>
        <p:spPr bwMode="auto">
          <a:xfrm>
            <a:off x="4626042" y="4103761"/>
            <a:ext cx="891307" cy="2743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2586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more to HDP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2683906" y="4384037"/>
            <a:ext cx="7638481" cy="130348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674546" y="2132254"/>
            <a:ext cx="7649956" cy="2127781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9" name="Rounded Rectangle 78"/>
          <p:cNvSpPr>
            <a:spLocks/>
          </p:cNvSpPr>
          <p:nvPr/>
        </p:nvSpPr>
        <p:spPr>
          <a:xfrm>
            <a:off x="2668535" y="3915686"/>
            <a:ext cx="7669531" cy="731062"/>
          </a:xfrm>
          <a:prstGeom prst="roundRect">
            <a:avLst>
              <a:gd name="adj" fmla="val 0"/>
            </a:avLst>
          </a:prstGeom>
          <a:solidFill>
            <a:srgbClr val="44697D"/>
          </a:solidFill>
          <a:ln w="9525" cap="flat" cmpd="sng" algn="ctr">
            <a:noFill/>
            <a:prstDash val="solid"/>
          </a:ln>
          <a:effectLst/>
        </p:spPr>
        <p:txBody>
          <a:bodyPr lIns="0" tIns="164592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 : Data Operating System</a:t>
            </a:r>
            <a:endParaRPr kumimoji="0" lang="en-US" sz="108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Rounded Rectangle 79"/>
          <p:cNvSpPr/>
          <p:nvPr/>
        </p:nvSpPr>
        <p:spPr>
          <a:xfrm rot="5400000">
            <a:off x="6198369" y="-1397580"/>
            <a:ext cx="603850" cy="7663520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ACCESS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922556" y="2132254"/>
            <a:ext cx="1672225" cy="4170642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2159475" y="2124187"/>
            <a:ext cx="1672225" cy="417871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0406811" y="2124187"/>
            <a:ext cx="1672225" cy="417871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10935348" y="1594035"/>
            <a:ext cx="611918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</a:p>
        </p:txBody>
      </p:sp>
      <p:sp>
        <p:nvSpPr>
          <p:cNvPr id="85" name="Rounded Rectangle 84"/>
          <p:cNvSpPr/>
          <p:nvPr/>
        </p:nvSpPr>
        <p:spPr>
          <a:xfrm rot="5400000">
            <a:off x="1448911" y="1594034"/>
            <a:ext cx="611918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GOVERNANCE &amp; INTEGRATION</a:t>
            </a:r>
          </a:p>
        </p:txBody>
      </p:sp>
      <p:sp>
        <p:nvSpPr>
          <p:cNvPr id="86" name="Rounded Rectangle 85"/>
          <p:cNvSpPr/>
          <p:nvPr/>
        </p:nvSpPr>
        <p:spPr>
          <a:xfrm rot="5400000">
            <a:off x="12694303" y="1594372"/>
            <a:ext cx="611243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2713237" y="4806596"/>
            <a:ext cx="7578379" cy="694950"/>
            <a:chOff x="2499285" y="4541714"/>
            <a:chExt cx="3308943" cy="475013"/>
          </a:xfrm>
        </p:grpSpPr>
        <p:grpSp>
          <p:nvGrpSpPr>
            <p:cNvPr id="88" name="Group 87"/>
            <p:cNvGrpSpPr/>
            <p:nvPr/>
          </p:nvGrpSpPr>
          <p:grpSpPr>
            <a:xfrm>
              <a:off x="2499285" y="4541714"/>
              <a:ext cx="3001931" cy="475013"/>
              <a:chOff x="2573538" y="3889648"/>
              <a:chExt cx="3001931" cy="475013"/>
            </a:xfrm>
            <a:solidFill>
              <a:srgbClr val="3B8640"/>
            </a:solidFill>
          </p:grpSpPr>
          <p:sp>
            <p:nvSpPr>
              <p:cNvPr id="91" name="Rounded Rectangle 90"/>
              <p:cNvSpPr>
                <a:spLocks/>
              </p:cNvSpPr>
              <p:nvPr/>
            </p:nvSpPr>
            <p:spPr>
              <a:xfrm>
                <a:off x="257353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1</a:t>
                </a:r>
              </a:p>
            </p:txBody>
          </p:sp>
          <p:sp>
            <p:nvSpPr>
              <p:cNvPr id="92" name="Rounded Rectangle 91"/>
              <p:cNvSpPr>
                <a:spLocks/>
              </p:cNvSpPr>
              <p:nvPr/>
            </p:nvSpPr>
            <p:spPr>
              <a:xfrm>
                <a:off x="287697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3" name="Rounded Rectangle 92"/>
              <p:cNvSpPr>
                <a:spLocks/>
              </p:cNvSpPr>
              <p:nvPr/>
            </p:nvSpPr>
            <p:spPr>
              <a:xfrm>
                <a:off x="318041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4" name="Rounded Rectangle 93"/>
              <p:cNvSpPr>
                <a:spLocks/>
              </p:cNvSpPr>
              <p:nvPr/>
            </p:nvSpPr>
            <p:spPr>
              <a:xfrm>
                <a:off x="348384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5" name="Rounded Rectangle 94"/>
              <p:cNvSpPr>
                <a:spLocks/>
              </p:cNvSpPr>
              <p:nvPr/>
            </p:nvSpPr>
            <p:spPr>
              <a:xfrm>
                <a:off x="378728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6" name="Rounded Rectangle 95"/>
              <p:cNvSpPr>
                <a:spLocks/>
              </p:cNvSpPr>
              <p:nvPr/>
            </p:nvSpPr>
            <p:spPr>
              <a:xfrm>
                <a:off x="409071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7" name="Rounded Rectangle 96"/>
              <p:cNvSpPr>
                <a:spLocks/>
              </p:cNvSpPr>
              <p:nvPr/>
            </p:nvSpPr>
            <p:spPr>
              <a:xfrm>
                <a:off x="439415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8" name="Rounded Rectangle 97"/>
              <p:cNvSpPr>
                <a:spLocks/>
              </p:cNvSpPr>
              <p:nvPr/>
            </p:nvSpPr>
            <p:spPr>
              <a:xfrm>
                <a:off x="469759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9" name="Rounded Rectangle 98"/>
              <p:cNvSpPr>
                <a:spLocks/>
              </p:cNvSpPr>
              <p:nvPr/>
            </p:nvSpPr>
            <p:spPr>
              <a:xfrm>
                <a:off x="500102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0" name="Rounded Rectangle 99"/>
              <p:cNvSpPr>
                <a:spLocks/>
              </p:cNvSpPr>
              <p:nvPr/>
            </p:nvSpPr>
            <p:spPr>
              <a:xfrm>
                <a:off x="530446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1" name="Rounded Rectangle 100"/>
              <p:cNvSpPr>
                <a:spLocks/>
              </p:cNvSpPr>
              <p:nvPr/>
            </p:nvSpPr>
            <p:spPr>
              <a:xfrm>
                <a:off x="257353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2" name="Rounded Rectangle 101"/>
              <p:cNvSpPr>
                <a:spLocks/>
              </p:cNvSpPr>
              <p:nvPr/>
            </p:nvSpPr>
            <p:spPr>
              <a:xfrm>
                <a:off x="287697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3" name="Rounded Rectangle 102"/>
              <p:cNvSpPr>
                <a:spLocks/>
              </p:cNvSpPr>
              <p:nvPr/>
            </p:nvSpPr>
            <p:spPr>
              <a:xfrm>
                <a:off x="318041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4" name="Rounded Rectangle 103"/>
              <p:cNvSpPr>
                <a:spLocks/>
              </p:cNvSpPr>
              <p:nvPr/>
            </p:nvSpPr>
            <p:spPr>
              <a:xfrm>
                <a:off x="348384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5" name="Rounded Rectangle 104"/>
              <p:cNvSpPr>
                <a:spLocks/>
              </p:cNvSpPr>
              <p:nvPr/>
            </p:nvSpPr>
            <p:spPr>
              <a:xfrm>
                <a:off x="378728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6" name="Rounded Rectangle 105"/>
              <p:cNvSpPr>
                <a:spLocks/>
              </p:cNvSpPr>
              <p:nvPr/>
            </p:nvSpPr>
            <p:spPr>
              <a:xfrm>
                <a:off x="409071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7" name="Rounded Rectangle 106"/>
              <p:cNvSpPr>
                <a:spLocks/>
              </p:cNvSpPr>
              <p:nvPr/>
            </p:nvSpPr>
            <p:spPr>
              <a:xfrm>
                <a:off x="439415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8" name="Rounded Rectangle 107"/>
              <p:cNvSpPr>
                <a:spLocks/>
              </p:cNvSpPr>
              <p:nvPr/>
            </p:nvSpPr>
            <p:spPr>
              <a:xfrm>
                <a:off x="469759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9" name="Rounded Rectangle 108"/>
              <p:cNvSpPr>
                <a:spLocks/>
              </p:cNvSpPr>
              <p:nvPr/>
            </p:nvSpPr>
            <p:spPr>
              <a:xfrm>
                <a:off x="500102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10" name="Rounded Rectangle 109"/>
              <p:cNvSpPr>
                <a:spLocks/>
              </p:cNvSpPr>
              <p:nvPr/>
            </p:nvSpPr>
            <p:spPr>
              <a:xfrm>
                <a:off x="530446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</p:grpSp>
        <p:sp>
          <p:nvSpPr>
            <p:cNvPr id="89" name="Rounded Rectangle 88"/>
            <p:cNvSpPr>
              <a:spLocks/>
            </p:cNvSpPr>
            <p:nvPr/>
          </p:nvSpPr>
          <p:spPr>
            <a:xfrm>
              <a:off x="5537221" y="4541714"/>
              <a:ext cx="271007" cy="219309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°</a:t>
              </a:r>
            </a:p>
          </p:txBody>
        </p:sp>
        <p:sp>
          <p:nvSpPr>
            <p:cNvPr id="90" name="Rounded Rectangle 89"/>
            <p:cNvSpPr>
              <a:spLocks/>
            </p:cNvSpPr>
            <p:nvPr/>
          </p:nvSpPr>
          <p:spPr>
            <a:xfrm>
              <a:off x="5537221" y="4797418"/>
              <a:ext cx="271007" cy="219309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</a:t>
              </a:r>
            </a:p>
          </p:txBody>
        </p:sp>
      </p:grpSp>
      <p:sp>
        <p:nvSpPr>
          <p:cNvPr id="111" name="Rounded Rectangle 110"/>
          <p:cNvSpPr>
            <a:spLocks/>
          </p:cNvSpPr>
          <p:nvPr/>
        </p:nvSpPr>
        <p:spPr>
          <a:xfrm>
            <a:off x="988455" y="2835441"/>
            <a:ext cx="1538447" cy="13492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Lifecycle &amp; Governance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Falcon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Atlas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ounded Rectangle 111"/>
          <p:cNvSpPr>
            <a:spLocks/>
          </p:cNvSpPr>
          <p:nvPr/>
        </p:nvSpPr>
        <p:spPr>
          <a:xfrm>
            <a:off x="10476304" y="2834640"/>
            <a:ext cx="1538447" cy="33887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Administration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Authentication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Protection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Ranger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Knox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Atlas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HDFS Encryption</a:t>
            </a:r>
            <a:endParaRPr kumimoji="0" lang="en-US" sz="108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3" name="Rounded Rectangle 112"/>
          <p:cNvSpPr>
            <a:spLocks/>
          </p:cNvSpPr>
          <p:nvPr/>
        </p:nvSpPr>
        <p:spPr>
          <a:xfrm>
            <a:off x="988455" y="4296764"/>
            <a:ext cx="1538447" cy="19265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Workflow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Sqoop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Flume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Kafka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NFS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WebHDFS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4" name="Rounded Rectangle 113"/>
          <p:cNvSpPr>
            <a:spLocks/>
          </p:cNvSpPr>
          <p:nvPr/>
        </p:nvSpPr>
        <p:spPr>
          <a:xfrm>
            <a:off x="12225302" y="2835441"/>
            <a:ext cx="1538428" cy="197734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Provisioning, Managing, &amp; Monitoring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Ambari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Cloudbreak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Zookeeper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5" name="Rounded Rectangle 114"/>
          <p:cNvSpPr>
            <a:spLocks/>
          </p:cNvSpPr>
          <p:nvPr/>
        </p:nvSpPr>
        <p:spPr>
          <a:xfrm>
            <a:off x="12225303" y="4944643"/>
            <a:ext cx="1538426" cy="127870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Scheduling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Oozie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6" name="Rounded Rectangle 37"/>
          <p:cNvSpPr>
            <a:spLocks/>
          </p:cNvSpPr>
          <p:nvPr/>
        </p:nvSpPr>
        <p:spPr>
          <a:xfrm>
            <a:off x="2704475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MapReduce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7" name="Rounded Rectangle 37"/>
          <p:cNvSpPr>
            <a:spLocks/>
          </p:cNvSpPr>
          <p:nvPr/>
        </p:nvSpPr>
        <p:spPr>
          <a:xfrm>
            <a:off x="3656489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Pig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" name="Rounded Rectangle 37"/>
          <p:cNvSpPr>
            <a:spLocks/>
          </p:cNvSpPr>
          <p:nvPr/>
        </p:nvSpPr>
        <p:spPr>
          <a:xfrm>
            <a:off x="7464544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Search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Solr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" name="Rounded Rectangle 37"/>
          <p:cNvSpPr>
            <a:spLocks/>
          </p:cNvSpPr>
          <p:nvPr/>
        </p:nvSpPr>
        <p:spPr>
          <a:xfrm>
            <a:off x="4608503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" name="Rounded Rectangle 37"/>
          <p:cNvSpPr>
            <a:spLocks/>
          </p:cNvSpPr>
          <p:nvPr/>
        </p:nvSpPr>
        <p:spPr>
          <a:xfrm>
            <a:off x="5560517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HBase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Accumulo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Phoenix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1" name="Rounded Rectangle 37"/>
          <p:cNvSpPr>
            <a:spLocks/>
          </p:cNvSpPr>
          <p:nvPr/>
        </p:nvSpPr>
        <p:spPr>
          <a:xfrm>
            <a:off x="6512530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Stream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Storm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2" name="Rounded Rectangle 37"/>
          <p:cNvSpPr>
            <a:spLocks/>
          </p:cNvSpPr>
          <p:nvPr/>
        </p:nvSpPr>
        <p:spPr>
          <a:xfrm>
            <a:off x="8416558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none"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In-memory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3" name="Rounded Rectangle 37"/>
          <p:cNvSpPr>
            <a:spLocks/>
          </p:cNvSpPr>
          <p:nvPr/>
        </p:nvSpPr>
        <p:spPr>
          <a:xfrm>
            <a:off x="9368576" y="2736107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B8640">
                <a:lumMod val="75000"/>
              </a:srgbClr>
            </a:solidFill>
            <a:prstDash val="dash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ISV Engines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3841051" y="3739455"/>
            <a:ext cx="562054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Tez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789489" y="3739455"/>
            <a:ext cx="562054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Tez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5710809" y="3735401"/>
            <a:ext cx="611983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Slider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6656539" y="3731301"/>
            <a:ext cx="611983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Slider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191832" y="2170232"/>
            <a:ext cx="615379" cy="7649951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MANAGEMENT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475" y="3497550"/>
            <a:ext cx="467498" cy="467498"/>
          </a:xfrm>
          <a:prstGeom prst="rect">
            <a:avLst/>
          </a:prstGeom>
        </p:spPr>
      </p:pic>
      <p:sp>
        <p:nvSpPr>
          <p:cNvPr id="130" name="Rounded Rectangle 129"/>
          <p:cNvSpPr/>
          <p:nvPr/>
        </p:nvSpPr>
        <p:spPr>
          <a:xfrm>
            <a:off x="802319" y="1615440"/>
            <a:ext cx="13136254" cy="443680"/>
          </a:xfrm>
          <a:prstGeom prst="roundRect">
            <a:avLst>
              <a:gd name="adj" fmla="val 0"/>
            </a:avLst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7830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18623" y="1624730"/>
            <a:ext cx="8497176" cy="464105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Hortonworks Data Platform </a:t>
            </a:r>
            <a:r>
              <a:rPr kumimoji="0" lang="en-US" sz="144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2.4.x</a:t>
            </a:r>
            <a:endParaRPr kumimoji="0" lang="en-US" sz="144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674546" y="6371991"/>
            <a:ext cx="7657508" cy="585278"/>
            <a:chOff x="2227200" y="5309992"/>
            <a:chExt cx="6381257" cy="487732"/>
          </a:xfrm>
        </p:grpSpPr>
        <p:sp>
          <p:nvSpPr>
            <p:cNvPr id="133" name="Rounded Rectangle 132"/>
            <p:cNvSpPr>
              <a:spLocks/>
            </p:cNvSpPr>
            <p:nvPr/>
          </p:nvSpPr>
          <p:spPr>
            <a:xfrm>
              <a:off x="2227200" y="5309992"/>
              <a:ext cx="6381257" cy="487732"/>
            </a:xfrm>
            <a:prstGeom prst="roundRect">
              <a:avLst>
                <a:gd name="adj" fmla="val 0"/>
              </a:avLst>
            </a:prstGeom>
            <a:solidFill>
              <a:srgbClr val="1E1E1E">
                <a:lumMod val="50000"/>
                <a:lumOff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54864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Arial"/>
                </a:rPr>
                <a:t>Deployment Choice</a:t>
              </a:r>
              <a:endPara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2797309" y="5359557"/>
              <a:ext cx="1706876" cy="262665"/>
              <a:chOff x="2655373" y="5203205"/>
              <a:chExt cx="1400022" cy="215444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2655373" y="5418649"/>
                <a:ext cx="140002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ysDash"/>
                <a:headEnd type="triangle"/>
                <a:tailEnd type="triangle"/>
              </a:ln>
              <a:effectLst/>
            </p:spPr>
          </p:cxnSp>
          <p:sp>
            <p:nvSpPr>
              <p:cNvPr id="140" name="Rectangle 139"/>
              <p:cNvSpPr/>
              <p:nvPr/>
            </p:nvSpPr>
            <p:spPr>
              <a:xfrm>
                <a:off x="2731320" y="5203205"/>
                <a:ext cx="366078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Linux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311549" y="5203205"/>
                <a:ext cx="669176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Windows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6255345" y="5359557"/>
              <a:ext cx="1706876" cy="262665"/>
              <a:chOff x="7079296" y="5209555"/>
              <a:chExt cx="1400022" cy="215444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7079296" y="5424999"/>
                <a:ext cx="140002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ysDash"/>
                <a:headEnd type="triangle"/>
                <a:tailEnd type="triangle"/>
              </a:ln>
              <a:effectLst/>
            </p:spPr>
          </p:cxnSp>
          <p:sp>
            <p:nvSpPr>
              <p:cNvPr id="137" name="Rectangle 136"/>
              <p:cNvSpPr/>
              <p:nvPr/>
            </p:nvSpPr>
            <p:spPr>
              <a:xfrm>
                <a:off x="7155495" y="5209555"/>
                <a:ext cx="720094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On-Premise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863359" y="5209555"/>
                <a:ext cx="522493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Cloud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42" name="Rounded Rectangle 141"/>
          <p:cNvSpPr/>
          <p:nvPr/>
        </p:nvSpPr>
        <p:spPr>
          <a:xfrm>
            <a:off x="802319" y="1615440"/>
            <a:ext cx="13136254" cy="542544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1E1E1E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17830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501231" y="2736105"/>
            <a:ext cx="2915326" cy="124007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368575" y="2747240"/>
            <a:ext cx="952009" cy="12289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ounded Rectangle 144"/>
          <p:cNvSpPr>
            <a:spLocks/>
          </p:cNvSpPr>
          <p:nvPr/>
        </p:nvSpPr>
        <p:spPr>
          <a:xfrm>
            <a:off x="2674546" y="4642955"/>
            <a:ext cx="7649952" cy="1044562"/>
          </a:xfrm>
          <a:prstGeom prst="roundRect">
            <a:avLst>
              <a:gd name="adj" fmla="val 0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Hadoop Distributed File System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03997" y="2675593"/>
            <a:ext cx="1720039" cy="3670722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0392761" y="2714639"/>
            <a:ext cx="1720039" cy="3670722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2148529" y="3731299"/>
            <a:ext cx="1720039" cy="263666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734121" y="2744557"/>
            <a:ext cx="952009" cy="12289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048000"/>
            <a:ext cx="86100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Sample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6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Managed Dataflow</a:t>
            </a:r>
            <a:endParaRPr lang="en-US" dirty="0"/>
          </a:p>
        </p:txBody>
      </p:sp>
      <p:pic>
        <p:nvPicPr>
          <p:cNvPr id="39" name="Picture 38" descr="Screen Shot 2015-12-22 at 4.34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2"/>
          <a:stretch/>
        </p:blipFill>
        <p:spPr>
          <a:xfrm>
            <a:off x="1909080" y="2544023"/>
            <a:ext cx="10812241" cy="454071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794418" y="1154701"/>
            <a:ext cx="2938320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SOURCES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32739" y="1154701"/>
            <a:ext cx="2953128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REGIONAL </a:t>
            </a:r>
            <a:br>
              <a:rPr lang="en-US" sz="1600" b="1" dirty="0" smtClean="0">
                <a:solidFill>
                  <a:srgbClr val="44697D"/>
                </a:solidFill>
                <a:latin typeface="Calibri"/>
              </a:rPr>
            </a:b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INFRASTRUCTURE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89921" y="1154701"/>
            <a:ext cx="2938319" cy="814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ctr">
              <a:lnSpc>
                <a:spcPts val="1720"/>
              </a:lnSpc>
            </a:pP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CORE </a:t>
            </a:r>
            <a:br>
              <a:rPr lang="en-US" sz="1600" b="1" dirty="0" smtClean="0">
                <a:solidFill>
                  <a:srgbClr val="44697D"/>
                </a:solidFill>
                <a:latin typeface="Calibri"/>
              </a:rPr>
            </a:br>
            <a:r>
              <a:rPr lang="en-US" sz="1600" b="1" dirty="0" smtClean="0">
                <a:solidFill>
                  <a:srgbClr val="44697D"/>
                </a:solidFill>
                <a:latin typeface="Calibri"/>
              </a:rPr>
              <a:t>INFRASTRUCTURE</a:t>
            </a:r>
            <a:endParaRPr lang="en-US" sz="1600" b="1" dirty="0">
              <a:solidFill>
                <a:srgbClr val="44697D"/>
              </a:solidFill>
              <a:latin typeface="Calibri"/>
            </a:endParaRPr>
          </a:p>
        </p:txBody>
      </p:sp>
      <p:sp>
        <p:nvSpPr>
          <p:cNvPr id="43" name="Right Triangle 42"/>
          <p:cNvSpPr/>
          <p:nvPr/>
        </p:nvSpPr>
        <p:spPr>
          <a:xfrm>
            <a:off x="2844801" y="1963330"/>
            <a:ext cx="7666181" cy="440136"/>
          </a:xfrm>
          <a:prstGeom prst="rtTriangl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Right Triangle 43"/>
          <p:cNvSpPr/>
          <p:nvPr/>
        </p:nvSpPr>
        <p:spPr>
          <a:xfrm flipH="1" flipV="1">
            <a:off x="3858196" y="1963330"/>
            <a:ext cx="7659548" cy="440136"/>
          </a:xfrm>
          <a:prstGeom prst="rtTriangle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517744" y="1737823"/>
            <a:ext cx="2166346" cy="802073"/>
          </a:xfrm>
          <a:prstGeom prst="roundRect">
            <a:avLst>
              <a:gd name="adj" fmla="val 1700"/>
            </a:avLst>
          </a:prstGeom>
          <a:solidFill>
            <a:schemeClr val="tx2"/>
          </a:solidFill>
          <a:ln w="508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9985" y="1737735"/>
            <a:ext cx="2166346" cy="863976"/>
          </a:xfrm>
          <a:prstGeom prst="roundRect">
            <a:avLst>
              <a:gd name="adj" fmla="val 1700"/>
            </a:avLst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950628" y="2136058"/>
            <a:ext cx="914400" cy="120875"/>
            <a:chOff x="4858327" y="396115"/>
            <a:chExt cx="1200052" cy="158634"/>
          </a:xfrm>
        </p:grpSpPr>
        <p:sp>
          <p:nvSpPr>
            <p:cNvPr id="48" name="Chevron 47"/>
            <p:cNvSpPr/>
            <p:nvPr/>
          </p:nvSpPr>
          <p:spPr>
            <a:xfrm>
              <a:off x="4858327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Chevron 48"/>
            <p:cNvSpPr/>
            <p:nvPr/>
          </p:nvSpPr>
          <p:spPr>
            <a:xfrm>
              <a:off x="4979074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5099821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5220568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5341315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546206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5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5582809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4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Chevron 54"/>
            <p:cNvSpPr/>
            <p:nvPr/>
          </p:nvSpPr>
          <p:spPr>
            <a:xfrm>
              <a:off x="5703556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3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6" name="Chevron 55"/>
            <p:cNvSpPr/>
            <p:nvPr/>
          </p:nvSpPr>
          <p:spPr>
            <a:xfrm>
              <a:off x="5824303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2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7" name="Chevron 56"/>
            <p:cNvSpPr/>
            <p:nvPr/>
          </p:nvSpPr>
          <p:spPr>
            <a:xfrm>
              <a:off x="594505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1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 flipH="1">
            <a:off x="10480755" y="2117586"/>
            <a:ext cx="914400" cy="120875"/>
            <a:chOff x="4858327" y="396115"/>
            <a:chExt cx="1200052" cy="158634"/>
          </a:xfrm>
        </p:grpSpPr>
        <p:sp>
          <p:nvSpPr>
            <p:cNvPr id="59" name="Chevron 58"/>
            <p:cNvSpPr/>
            <p:nvPr/>
          </p:nvSpPr>
          <p:spPr>
            <a:xfrm>
              <a:off x="4858327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>
              <a:off x="4979074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Chevron 60"/>
            <p:cNvSpPr/>
            <p:nvPr/>
          </p:nvSpPr>
          <p:spPr>
            <a:xfrm>
              <a:off x="5099821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2" name="Chevron 61"/>
            <p:cNvSpPr/>
            <p:nvPr/>
          </p:nvSpPr>
          <p:spPr>
            <a:xfrm>
              <a:off x="5220568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7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3" name="Chevron 62"/>
            <p:cNvSpPr/>
            <p:nvPr/>
          </p:nvSpPr>
          <p:spPr>
            <a:xfrm>
              <a:off x="5341315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Chevron 63"/>
            <p:cNvSpPr/>
            <p:nvPr/>
          </p:nvSpPr>
          <p:spPr>
            <a:xfrm>
              <a:off x="546206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5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5" name="Chevron 64"/>
            <p:cNvSpPr/>
            <p:nvPr/>
          </p:nvSpPr>
          <p:spPr>
            <a:xfrm>
              <a:off x="5582809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4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6" name="Chevron 65"/>
            <p:cNvSpPr/>
            <p:nvPr/>
          </p:nvSpPr>
          <p:spPr>
            <a:xfrm>
              <a:off x="5703556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3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>
              <a:off x="5824303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2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8" name="Chevron 67"/>
            <p:cNvSpPr/>
            <p:nvPr/>
          </p:nvSpPr>
          <p:spPr>
            <a:xfrm>
              <a:off x="5945052" y="396115"/>
              <a:ext cx="113327" cy="158634"/>
            </a:xfrm>
            <a:prstGeom prst="chevron">
              <a:avLst>
                <a:gd name="adj" fmla="val 56404"/>
              </a:avLst>
            </a:prstGeom>
            <a:solidFill>
              <a:schemeClr val="tx1">
                <a:alpha val="1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71" name="Picture 70" descr="logo-nifi-horizontal_thumb.png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636" y="1766942"/>
            <a:ext cx="1006415" cy="66758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14" y="1818912"/>
            <a:ext cx="1708436" cy="69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6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830923"/>
            <a:ext cx="13167360" cy="470898"/>
          </a:xfrm>
        </p:spPr>
        <p:txBody>
          <a:bodyPr/>
          <a:lstStyle/>
          <a:p>
            <a:r>
              <a:rPr lang="en-US" dirty="0" smtClean="0"/>
              <a:t>High-Level Overview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58890" y="5150496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1290" y="5302896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3690" y="5455296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6090" y="5607696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8890" y="1829677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1290" y="1982077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3690" y="2134477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6090" y="2286877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657674" y="27223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10074" y="28747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62474" y="30271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14874" y="31795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78460" y="31795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05090" y="5645662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87864" y="2085593"/>
            <a:ext cx="8076054" cy="53502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17632" y="2272205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29439" y="5619901"/>
            <a:ext cx="1791477" cy="130628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12113607" y="5719191"/>
            <a:ext cx="2141093" cy="1105002"/>
          </a:xfrm>
          <a:prstGeom prst="can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>
            <a:off x="6642125" y="5661213"/>
            <a:ext cx="2141093" cy="1105002"/>
          </a:xfrm>
          <a:prstGeom prst="can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8931" y="7095004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70439" y="3758521"/>
            <a:ext cx="1748877" cy="76008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Edge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(single node)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1329435" y="3743107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23214" y="7079590"/>
            <a:ext cx="156478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/>
              <a:t>IoT</a:t>
            </a:r>
            <a:r>
              <a:rPr lang="en-US" sz="2600" b="1" dirty="0"/>
              <a:t> </a:t>
            </a:r>
            <a:r>
              <a:rPr lang="en-US" sz="2600" b="1" dirty="0" smtClean="0"/>
              <a:t>Devices</a:t>
            </a:r>
            <a:endParaRPr 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28158" y="4579515"/>
            <a:ext cx="1179810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err="1" smtClean="0"/>
              <a:t>NiFi</a:t>
            </a:r>
            <a:r>
              <a:rPr lang="en-US" sz="2600" b="1" dirty="0" smtClean="0"/>
              <a:t> Hub</a:t>
            </a:r>
            <a:endParaRPr lang="en-US" sz="2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751732" y="4538204"/>
            <a:ext cx="1644937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Broker</a:t>
            </a:r>
            <a:endParaRPr lang="en-US" sz="2600" b="1" dirty="0"/>
          </a:p>
        </p:txBody>
      </p:sp>
      <p:sp>
        <p:nvSpPr>
          <p:cNvPr id="29" name="Down Arrow 28"/>
          <p:cNvSpPr/>
          <p:nvPr/>
        </p:nvSpPr>
        <p:spPr>
          <a:xfrm rot="5400000" flipV="1">
            <a:off x="3213547" y="2587861"/>
            <a:ext cx="427934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5400000" flipV="1">
            <a:off x="3191249" y="5967763"/>
            <a:ext cx="447366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5400000" flipV="1">
            <a:off x="9093262" y="3480929"/>
            <a:ext cx="42705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5400000" flipV="1">
            <a:off x="11630649" y="3473592"/>
            <a:ext cx="441728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11559221" y="5974733"/>
            <a:ext cx="41760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3062857" y="4560435"/>
            <a:ext cx="8058" cy="1093912"/>
          </a:xfrm>
          <a:prstGeom prst="straightConnector1">
            <a:avLst/>
          </a:prstGeom>
          <a:ln w="127000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33165" y="3027105"/>
            <a:ext cx="877068" cy="500743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705392" y="4028591"/>
            <a:ext cx="904841" cy="2339791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571482" y="6025868"/>
            <a:ext cx="1166513" cy="73571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Column DB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22555" y="5935286"/>
            <a:ext cx="1166513" cy="73571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Data Store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7432105" y="4540547"/>
            <a:ext cx="8058" cy="1093912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580613" y="1747239"/>
            <a:ext cx="2126609" cy="34304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Live Dashboard</a:t>
            </a:r>
            <a:endParaRPr lang="en-US" sz="2600" b="1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2274207" y="1790014"/>
            <a:ext cx="834029" cy="1293074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84" y="3277598"/>
            <a:ext cx="1552583" cy="100917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15" y="5719756"/>
            <a:ext cx="1313425" cy="118528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052" y="3177587"/>
            <a:ext cx="1895064" cy="1401509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5400000" flipV="1">
            <a:off x="8986037" y="5979640"/>
            <a:ext cx="417605" cy="668270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accent2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20" y="-75886"/>
            <a:ext cx="3334192" cy="18136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24" y="2585282"/>
            <a:ext cx="1555741" cy="67342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8" y="5924125"/>
            <a:ext cx="1555741" cy="6734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36" y="2483664"/>
            <a:ext cx="1396796" cy="85956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71" y="5831054"/>
            <a:ext cx="1396796" cy="8595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14" y="3406844"/>
            <a:ext cx="1396796" cy="859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8" name="TextBox 77"/>
          <p:cNvSpPr txBox="1"/>
          <p:nvPr/>
        </p:nvSpPr>
        <p:spPr>
          <a:xfrm>
            <a:off x="9280931" y="7487291"/>
            <a:ext cx="2289921" cy="68018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b="1" dirty="0" smtClean="0"/>
              <a:t>Data Center</a:t>
            </a:r>
            <a:br>
              <a:rPr lang="en-US" sz="2600" b="1" dirty="0" smtClean="0"/>
            </a:br>
            <a:r>
              <a:rPr lang="en-US" sz="2600" dirty="0" smtClean="0"/>
              <a:t>(on </a:t>
            </a:r>
            <a:r>
              <a:rPr lang="en-US" sz="2600" dirty="0" err="1" smtClean="0"/>
              <a:t>prem</a:t>
            </a:r>
            <a:r>
              <a:rPr lang="en-US" sz="2600" dirty="0" smtClean="0"/>
              <a:t>/cloud)</a:t>
            </a:r>
            <a:endParaRPr lang="en-US" sz="2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11775" y="6847340"/>
            <a:ext cx="2188071" cy="3430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smtClean="0"/>
              <a:t>HDFS/S3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932818" y="6865673"/>
            <a:ext cx="2531100" cy="3430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600" dirty="0" err="1" smtClean="0"/>
              <a:t>HBase</a:t>
            </a:r>
            <a:r>
              <a:rPr lang="en-US" sz="2600" dirty="0" smtClean="0"/>
              <a:t>/Cassandra</a:t>
            </a:r>
          </a:p>
        </p:txBody>
      </p:sp>
    </p:spTree>
    <p:extLst>
      <p:ext uri="{BB962C8B-B14F-4D97-AF65-F5344CB8AC3E}">
        <p14:creationId xmlns:p14="http://schemas.microsoft.com/office/powerpoint/2010/main" val="136797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36" grpId="0" animBg="1"/>
      <p:bldP spid="58" grpId="0"/>
      <p:bldP spid="59" grpId="0"/>
      <p:bldP spid="71" grpId="0" animBg="1"/>
      <p:bldP spid="52" grpId="0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What’s new in Spark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3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2.0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328599"/>
            <a:ext cx="14322306" cy="5518434"/>
          </a:xfrm>
        </p:spPr>
        <p:txBody>
          <a:bodyPr/>
          <a:lstStyle/>
          <a:p>
            <a:r>
              <a:rPr lang="en-US" b="1" dirty="0"/>
              <a:t>API Improvements</a:t>
            </a:r>
          </a:p>
          <a:p>
            <a:pPr lvl="1"/>
            <a:r>
              <a:rPr lang="en-US" dirty="0" err="1" smtClean="0"/>
              <a:t>SparkSession</a:t>
            </a:r>
            <a:r>
              <a:rPr lang="en-US" dirty="0" smtClean="0"/>
              <a:t> (spark) – </a:t>
            </a:r>
            <a:r>
              <a:rPr lang="en-US" dirty="0"/>
              <a:t>new entry </a:t>
            </a:r>
            <a:r>
              <a:rPr lang="en-US" dirty="0" smtClean="0"/>
              <a:t>point 		 	(Replaces </a:t>
            </a:r>
            <a:r>
              <a:rPr lang="en-US" dirty="0" err="1" smtClean="0"/>
              <a:t>SparkContext</a:t>
            </a:r>
            <a:r>
              <a:rPr lang="en-US" dirty="0" smtClean="0"/>
              <a:t>, </a:t>
            </a:r>
            <a:r>
              <a:rPr lang="en-US" dirty="0" err="1" smtClean="0"/>
              <a:t>SQLContext</a:t>
            </a:r>
            <a:r>
              <a:rPr lang="en-US" dirty="0" smtClean="0"/>
              <a:t>, </a:t>
            </a:r>
            <a:r>
              <a:rPr lang="en-US" dirty="0" err="1" smtClean="0"/>
              <a:t>HiveContext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Unified </a:t>
            </a:r>
            <a:r>
              <a:rPr lang="en-US" dirty="0" err="1"/>
              <a:t>DataFrame</a:t>
            </a:r>
            <a:r>
              <a:rPr lang="en-US" dirty="0"/>
              <a:t> &amp; </a:t>
            </a:r>
            <a:r>
              <a:rPr lang="en-US" dirty="0" err="1"/>
              <a:t>DataSet</a:t>
            </a:r>
            <a:r>
              <a:rPr lang="en-US" dirty="0"/>
              <a:t> </a:t>
            </a:r>
            <a:r>
              <a:rPr lang="en-US" dirty="0" smtClean="0"/>
              <a:t>API 	 			(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r>
              <a:rPr lang="en-US" dirty="0">
                <a:sym typeface="Wingdings"/>
              </a:rPr>
              <a:t> alias for </a:t>
            </a:r>
            <a:r>
              <a:rPr lang="en-US" dirty="0" err="1">
                <a:sym typeface="Wingdings"/>
              </a:rPr>
              <a:t>DataSet</a:t>
            </a:r>
            <a:r>
              <a:rPr lang="en-US" dirty="0">
                <a:sym typeface="Wingdings"/>
              </a:rPr>
              <a:t>[Row</a:t>
            </a:r>
            <a:r>
              <a:rPr lang="en-US" dirty="0" smtClean="0">
                <a:sym typeface="Wingdings"/>
              </a:rPr>
              <a:t>])</a:t>
            </a:r>
            <a:endParaRPr lang="en-US" dirty="0" smtClean="0"/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Streaming/Continuous </a:t>
            </a:r>
            <a:r>
              <a:rPr lang="en-US" dirty="0" smtClean="0"/>
              <a:t>Application  	(Concept of an infinite </a:t>
            </a:r>
            <a:r>
              <a:rPr lang="en-US" dirty="0" err="1" smtClean="0"/>
              <a:t>DataFrame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Performance </a:t>
            </a:r>
            <a:r>
              <a:rPr lang="en-US" b="1" dirty="0"/>
              <a:t>Improvements</a:t>
            </a:r>
          </a:p>
          <a:p>
            <a:pPr lvl="1"/>
            <a:r>
              <a:rPr lang="en-US" dirty="0"/>
              <a:t>Tungsten Phase 2 - Multi stage code </a:t>
            </a:r>
            <a:r>
              <a:rPr lang="en-US" dirty="0" smtClean="0"/>
              <a:t>gen</a:t>
            </a:r>
          </a:p>
          <a:p>
            <a:pPr lvl="1"/>
            <a:r>
              <a:rPr lang="en-US" dirty="0" smtClean="0"/>
              <a:t>ORC &amp; Parquet file improvements</a:t>
            </a:r>
            <a:endParaRPr lang="en-US" dirty="0"/>
          </a:p>
          <a:p>
            <a:r>
              <a:rPr lang="en-US" b="1" dirty="0"/>
              <a:t>Machine Learning </a:t>
            </a:r>
          </a:p>
          <a:p>
            <a:pPr lvl="1"/>
            <a:r>
              <a:rPr lang="en-US" dirty="0"/>
              <a:t>ML pipeline the new API, </a:t>
            </a:r>
            <a:r>
              <a:rPr lang="en-US" dirty="0" err="1"/>
              <a:t>MLlib</a:t>
            </a:r>
            <a:r>
              <a:rPr lang="en-US" dirty="0"/>
              <a:t> deprecated</a:t>
            </a:r>
          </a:p>
          <a:p>
            <a:pPr lvl="1"/>
            <a:r>
              <a:rPr lang="en-US" dirty="0"/>
              <a:t>Distributed R algorithms (GLM, Naïve Bayes, K-Means, Survival Regression)</a:t>
            </a:r>
          </a:p>
          <a:p>
            <a:r>
              <a:rPr lang="en-US" b="1" dirty="0" err="1"/>
              <a:t>SparkSQL</a:t>
            </a:r>
            <a:endParaRPr lang="en-US" b="1" dirty="0"/>
          </a:p>
          <a:p>
            <a:pPr lvl="1"/>
            <a:r>
              <a:rPr lang="en-US" dirty="0"/>
              <a:t>More SQL support (new ANSI SQL parser, </a:t>
            </a:r>
            <a:r>
              <a:rPr lang="en-US" dirty="0" err="1"/>
              <a:t>subquery</a:t>
            </a:r>
            <a:r>
              <a:rPr lang="en-US" dirty="0"/>
              <a:t> support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1494" y="7162800"/>
            <a:ext cx="7402219" cy="31393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b="1" dirty="0" smtClean="0"/>
              <a:t>Note</a:t>
            </a:r>
            <a:r>
              <a:rPr lang="en-US" sz="2400" dirty="0" smtClean="0"/>
              <a:t>: Zeppelin support for Spark 2.0 is coming soon to HDP.</a:t>
            </a:r>
          </a:p>
        </p:txBody>
      </p:sp>
    </p:spTree>
    <p:extLst>
      <p:ext uri="{BB962C8B-B14F-4D97-AF65-F5344CB8AC3E}">
        <p14:creationId xmlns:p14="http://schemas.microsoft.com/office/powerpoint/2010/main" val="868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the latest at Hortonworks?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6016506" cy="1825115"/>
          </a:xfrm>
        </p:spPr>
        <p:txBody>
          <a:bodyPr/>
          <a:lstStyle/>
          <a:p>
            <a:r>
              <a:rPr lang="en-US" dirty="0" smtClean="0"/>
              <a:t>HDP 2.5</a:t>
            </a:r>
          </a:p>
          <a:p>
            <a:pPr lvl="1"/>
            <a:r>
              <a:rPr lang="en-US" dirty="0" smtClean="0"/>
              <a:t>Batch Processing</a:t>
            </a:r>
          </a:p>
          <a:p>
            <a:r>
              <a:rPr lang="en-US" dirty="0" smtClean="0"/>
              <a:t>HDF 2.0</a:t>
            </a:r>
          </a:p>
          <a:p>
            <a:pPr lvl="1"/>
            <a:r>
              <a:rPr lang="en-US" dirty="0" smtClean="0"/>
              <a:t>Streaming Apps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 bwMode="gray">
          <a:xfrm>
            <a:off x="6477000" y="1600200"/>
            <a:ext cx="5896922" cy="5661139"/>
            <a:chOff x="4731384" y="513461"/>
            <a:chExt cx="5404104" cy="5189376"/>
          </a:xfrm>
        </p:grpSpPr>
        <p:grpSp>
          <p:nvGrpSpPr>
            <p:cNvPr id="6" name="Group 5"/>
            <p:cNvGrpSpPr/>
            <p:nvPr/>
          </p:nvGrpSpPr>
          <p:grpSpPr bwMode="gray">
            <a:xfrm>
              <a:off x="7151780" y="2620494"/>
              <a:ext cx="2667909" cy="3082343"/>
              <a:chOff x="7151780" y="2620494"/>
              <a:chExt cx="2667909" cy="3082343"/>
            </a:xfrm>
          </p:grpSpPr>
          <p:sp>
            <p:nvSpPr>
              <p:cNvPr id="43" name="Freeform 6"/>
              <p:cNvSpPr>
                <a:spLocks/>
              </p:cNvSpPr>
              <p:nvPr/>
            </p:nvSpPr>
            <p:spPr bwMode="gray">
              <a:xfrm>
                <a:off x="7151780" y="2620494"/>
                <a:ext cx="2667909" cy="3082343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 bwMode="gray">
              <a:xfrm>
                <a:off x="7683163" y="4191261"/>
                <a:ext cx="1839039" cy="778674"/>
              </a:xfrm>
              <a:prstGeom prst="rect">
                <a:avLst/>
              </a:prstGeom>
            </p:spPr>
            <p:txBody>
              <a:bodyPr vert="horz" wrap="squar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FFFF"/>
                    </a:solidFill>
                  </a:rPr>
                  <a:t>DATA </a:t>
                </a:r>
                <a:r>
                  <a:rPr lang="en-US" sz="2400" b="1" dirty="0" smtClean="0">
                    <a:solidFill>
                      <a:srgbClr val="FFFFFF"/>
                    </a:solidFill>
                  </a:rPr>
                  <a:t>AT</a:t>
                </a:r>
                <a:br>
                  <a:rPr lang="en-US" sz="2400" b="1" dirty="0" smtClean="0">
                    <a:solidFill>
                      <a:srgbClr val="FFFFFF"/>
                    </a:solidFill>
                  </a:rPr>
                </a:br>
                <a:r>
                  <a:rPr lang="en-US" sz="2400" b="1" dirty="0" smtClean="0">
                    <a:solidFill>
                      <a:srgbClr val="FFFFFF"/>
                    </a:solidFill>
                  </a:rPr>
                  <a:t>REST</a:t>
                </a:r>
                <a:endParaRPr 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 bwMode="gray">
            <a:xfrm>
              <a:off x="5037045" y="2620494"/>
              <a:ext cx="2667909" cy="3082342"/>
              <a:chOff x="5037045" y="2620494"/>
              <a:chExt cx="2667909" cy="3082342"/>
            </a:xfrm>
          </p:grpSpPr>
          <p:sp>
            <p:nvSpPr>
              <p:cNvPr id="41" name="Freeform 6"/>
              <p:cNvSpPr>
                <a:spLocks/>
              </p:cNvSpPr>
              <p:nvPr/>
            </p:nvSpPr>
            <p:spPr bwMode="gray">
              <a:xfrm>
                <a:off x="5037045" y="2620494"/>
                <a:ext cx="2667909" cy="3082342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 bwMode="gray">
              <a:xfrm>
                <a:off x="5334532" y="4191260"/>
                <a:ext cx="1839039" cy="778674"/>
              </a:xfrm>
              <a:prstGeom prst="rect">
                <a:avLst/>
              </a:prstGeom>
            </p:spPr>
            <p:txBody>
              <a:bodyPr vert="horz" wrap="squar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FFFF"/>
                    </a:solidFill>
                  </a:rPr>
                  <a:t>DATA IN MOTION</a:t>
                </a:r>
              </a:p>
            </p:txBody>
          </p:sp>
        </p:grp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7151781" y="3232331"/>
              <a:ext cx="553172" cy="1858670"/>
            </a:xfrm>
            <a:custGeom>
              <a:avLst/>
              <a:gdLst/>
              <a:ahLst/>
              <a:cxnLst/>
              <a:rect l="l" t="t" r="r" b="b"/>
              <a:pathLst>
                <a:path w="487679" h="1638611">
                  <a:moveTo>
                    <a:pt x="244313" y="0"/>
                  </a:moveTo>
                  <a:lnTo>
                    <a:pt x="487679" y="141095"/>
                  </a:lnTo>
                  <a:lnTo>
                    <a:pt x="487679" y="1497515"/>
                  </a:lnTo>
                  <a:lnTo>
                    <a:pt x="244313" y="1638611"/>
                  </a:lnTo>
                  <a:lnTo>
                    <a:pt x="0" y="1497515"/>
                  </a:lnTo>
                  <a:lnTo>
                    <a:pt x="0" y="141095"/>
                  </a:lnTo>
                  <a:close/>
                </a:path>
              </a:pathLst>
            </a:custGeom>
            <a:solidFill>
              <a:schemeClr val="accent1">
                <a:lumMod val="50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731384" y="513461"/>
              <a:ext cx="5404104" cy="3583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 bwMode="gray">
            <a:xfrm>
              <a:off x="7152667" y="3229863"/>
              <a:ext cx="551398" cy="638166"/>
              <a:chOff x="7152667" y="3229863"/>
              <a:chExt cx="551398" cy="638166"/>
            </a:xfrm>
          </p:grpSpPr>
          <p:grpSp>
            <p:nvGrpSpPr>
              <p:cNvPr id="36" name="Group 35"/>
              <p:cNvGrpSpPr/>
              <p:nvPr/>
            </p:nvGrpSpPr>
            <p:grpSpPr bwMode="gray">
              <a:xfrm>
                <a:off x="7152669" y="3229863"/>
                <a:ext cx="551396" cy="638166"/>
                <a:chOff x="6237287" y="4617103"/>
                <a:chExt cx="727076" cy="841492"/>
              </a:xfrm>
            </p:grpSpPr>
            <p:sp>
              <p:nvSpPr>
                <p:cNvPr id="38" name="Freeform 6"/>
                <p:cNvSpPr>
                  <a:spLocks/>
                </p:cNvSpPr>
                <p:nvPr/>
              </p:nvSpPr>
              <p:spPr bwMode="gray">
                <a:xfrm>
                  <a:off x="6237287" y="4617103"/>
                  <a:ext cx="727076" cy="840020"/>
                </a:xfrm>
                <a:custGeom>
                  <a:avLst/>
                  <a:gdLst>
                    <a:gd name="T0" fmla="*/ 515 w 515"/>
                    <a:gd name="T1" fmla="*/ 149 h 595"/>
                    <a:gd name="T2" fmla="*/ 258 w 515"/>
                    <a:gd name="T3" fmla="*/ 0 h 595"/>
                    <a:gd name="T4" fmla="*/ 0 w 515"/>
                    <a:gd name="T5" fmla="*/ 149 h 595"/>
                    <a:gd name="T6" fmla="*/ 0 w 515"/>
                    <a:gd name="T7" fmla="*/ 446 h 595"/>
                    <a:gd name="T8" fmla="*/ 258 w 515"/>
                    <a:gd name="T9" fmla="*/ 595 h 595"/>
                    <a:gd name="T10" fmla="*/ 515 w 515"/>
                    <a:gd name="T11" fmla="*/ 446 h 595"/>
                    <a:gd name="T12" fmla="*/ 515 w 515"/>
                    <a:gd name="T13" fmla="*/ 149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5" h="595">
                      <a:moveTo>
                        <a:pt x="515" y="149"/>
                      </a:moveTo>
                      <a:lnTo>
                        <a:pt x="258" y="0"/>
                      </a:lnTo>
                      <a:lnTo>
                        <a:pt x="0" y="149"/>
                      </a:lnTo>
                      <a:lnTo>
                        <a:pt x="0" y="446"/>
                      </a:lnTo>
                      <a:lnTo>
                        <a:pt x="258" y="595"/>
                      </a:lnTo>
                      <a:lnTo>
                        <a:pt x="515" y="446"/>
                      </a:lnTo>
                      <a:lnTo>
                        <a:pt x="515" y="149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  <a:alpha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5"/>
                <p:cNvSpPr>
                  <a:spLocks/>
                </p:cNvSpPr>
                <p:nvPr/>
              </p:nvSpPr>
              <p:spPr bwMode="gray">
                <a:xfrm>
                  <a:off x="6237287" y="4825182"/>
                  <a:ext cx="363538" cy="633413"/>
                </a:xfrm>
                <a:custGeom>
                  <a:avLst/>
                  <a:gdLst>
                    <a:gd name="T0" fmla="*/ 0 w 229"/>
                    <a:gd name="T1" fmla="*/ 0 h 399"/>
                    <a:gd name="T2" fmla="*/ 0 w 229"/>
                    <a:gd name="T3" fmla="*/ 267 h 399"/>
                    <a:gd name="T4" fmla="*/ 229 w 229"/>
                    <a:gd name="T5" fmla="*/ 399 h 399"/>
                    <a:gd name="T6" fmla="*/ 229 w 229"/>
                    <a:gd name="T7" fmla="*/ 135 h 399"/>
                    <a:gd name="T8" fmla="*/ 0 w 229"/>
                    <a:gd name="T9" fmla="*/ 0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399">
                      <a:moveTo>
                        <a:pt x="0" y="0"/>
                      </a:moveTo>
                      <a:lnTo>
                        <a:pt x="0" y="267"/>
                      </a:lnTo>
                      <a:lnTo>
                        <a:pt x="229" y="399"/>
                      </a:lnTo>
                      <a:lnTo>
                        <a:pt x="229" y="1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alpha val="28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9"/>
                <p:cNvSpPr>
                  <a:spLocks/>
                </p:cNvSpPr>
                <p:nvPr/>
              </p:nvSpPr>
              <p:spPr bwMode="gray">
                <a:xfrm>
                  <a:off x="6600825" y="4825182"/>
                  <a:ext cx="363538" cy="633413"/>
                </a:xfrm>
                <a:custGeom>
                  <a:avLst/>
                  <a:gdLst>
                    <a:gd name="T0" fmla="*/ 229 w 229"/>
                    <a:gd name="T1" fmla="*/ 0 h 399"/>
                    <a:gd name="T2" fmla="*/ 0 w 229"/>
                    <a:gd name="T3" fmla="*/ 135 h 399"/>
                    <a:gd name="T4" fmla="*/ 0 w 229"/>
                    <a:gd name="T5" fmla="*/ 399 h 399"/>
                    <a:gd name="T6" fmla="*/ 229 w 229"/>
                    <a:gd name="T7" fmla="*/ 267 h 399"/>
                    <a:gd name="T8" fmla="*/ 229 w 229"/>
                    <a:gd name="T9" fmla="*/ 0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399">
                      <a:moveTo>
                        <a:pt x="229" y="0"/>
                      </a:moveTo>
                      <a:lnTo>
                        <a:pt x="0" y="135"/>
                      </a:lnTo>
                      <a:lnTo>
                        <a:pt x="0" y="399"/>
                      </a:lnTo>
                      <a:lnTo>
                        <a:pt x="229" y="267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chemeClr val="tx1">
                    <a:alpha val="4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7" name="Freeform 6"/>
              <p:cNvSpPr>
                <a:spLocks/>
              </p:cNvSpPr>
              <p:nvPr/>
            </p:nvSpPr>
            <p:spPr bwMode="gray">
              <a:xfrm>
                <a:off x="7152667" y="3229863"/>
                <a:ext cx="551396" cy="637050"/>
              </a:xfrm>
              <a:custGeom>
                <a:avLst/>
                <a:gdLst>
                  <a:gd name="T0" fmla="*/ 515 w 515"/>
                  <a:gd name="T1" fmla="*/ 149 h 595"/>
                  <a:gd name="T2" fmla="*/ 258 w 515"/>
                  <a:gd name="T3" fmla="*/ 0 h 595"/>
                  <a:gd name="T4" fmla="*/ 0 w 515"/>
                  <a:gd name="T5" fmla="*/ 149 h 595"/>
                  <a:gd name="T6" fmla="*/ 0 w 515"/>
                  <a:gd name="T7" fmla="*/ 446 h 595"/>
                  <a:gd name="T8" fmla="*/ 258 w 515"/>
                  <a:gd name="T9" fmla="*/ 595 h 595"/>
                  <a:gd name="T10" fmla="*/ 515 w 515"/>
                  <a:gd name="T11" fmla="*/ 446 h 595"/>
                  <a:gd name="T12" fmla="*/ 515 w 515"/>
                  <a:gd name="T13" fmla="*/ 14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5" h="595">
                    <a:moveTo>
                      <a:pt x="515" y="149"/>
                    </a:moveTo>
                    <a:lnTo>
                      <a:pt x="258" y="0"/>
                    </a:lnTo>
                    <a:lnTo>
                      <a:pt x="0" y="149"/>
                    </a:lnTo>
                    <a:lnTo>
                      <a:pt x="0" y="446"/>
                    </a:lnTo>
                    <a:lnTo>
                      <a:pt x="258" y="595"/>
                    </a:lnTo>
                    <a:lnTo>
                      <a:pt x="515" y="446"/>
                    </a:lnTo>
                    <a:lnTo>
                      <a:pt x="515" y="149"/>
                    </a:lnTo>
                    <a:close/>
                  </a:path>
                </a:pathLst>
              </a:cu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 bwMode="gray">
            <a:xfrm>
              <a:off x="7374794" y="2790167"/>
              <a:ext cx="107143" cy="650745"/>
              <a:chOff x="7374794" y="2790167"/>
              <a:chExt cx="107143" cy="650745"/>
            </a:xfrm>
          </p:grpSpPr>
          <p:sp>
            <p:nvSpPr>
              <p:cNvPr id="34" name="Oval 33"/>
              <p:cNvSpPr/>
              <p:nvPr/>
            </p:nvSpPr>
            <p:spPr bwMode="gray">
              <a:xfrm>
                <a:off x="7374794" y="3333769"/>
                <a:ext cx="107143" cy="107143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bg1"/>
                </a:solidFill>
              </a:ln>
              <a:effectLst/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endParaRPr lang="en-US" dirty="0" smtClean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gray">
              <a:xfrm flipV="1">
                <a:off x="7428366" y="2790167"/>
                <a:ext cx="1" cy="583995"/>
              </a:xfrm>
              <a:prstGeom prst="line">
                <a:avLst/>
              </a:prstGeom>
              <a:ln w="12700" cap="rnd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 bwMode="gray">
            <a:xfrm>
              <a:off x="6651459" y="2334034"/>
              <a:ext cx="1553813" cy="524759"/>
            </a:xfrm>
            <a:prstGeom prst="rect">
              <a:avLst/>
            </a:prstGeom>
          </p:spPr>
          <p:txBody>
            <a:bodyPr vert="horz" wrap="square" lIns="91440" tIns="91440" rIns="91440" bIns="9144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prstClr val="black"/>
                  </a:solidFill>
                </a:rPr>
                <a:t>ACTIONABLE</a:t>
              </a:r>
              <a:br>
                <a:rPr lang="en-US" sz="1400" b="1" dirty="0">
                  <a:solidFill>
                    <a:prstClr val="black"/>
                  </a:solidFill>
                </a:rPr>
              </a:br>
              <a:r>
                <a:rPr lang="en-US" sz="1400" b="1" dirty="0">
                  <a:solidFill>
                    <a:prstClr val="black"/>
                  </a:solidFill>
                </a:rPr>
                <a:t>INTELLIGENCE</a:t>
              </a:r>
            </a:p>
          </p:txBody>
        </p:sp>
        <p:cxnSp>
          <p:nvCxnSpPr>
            <p:cNvPr id="13" name="Straight Connector 12"/>
            <p:cNvCxnSpPr/>
            <p:nvPr/>
          </p:nvCxnSpPr>
          <p:spPr bwMode="gray">
            <a:xfrm>
              <a:off x="6926099" y="2790167"/>
              <a:ext cx="1004531" cy="0"/>
            </a:xfrm>
            <a:prstGeom prst="line">
              <a:avLst/>
            </a:prstGeom>
            <a:ln w="127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 bwMode="gray">
            <a:xfrm>
              <a:off x="5692184" y="606366"/>
              <a:ext cx="3472364" cy="473976"/>
            </a:xfrm>
            <a:prstGeom prst="rect">
              <a:avLst/>
            </a:prstGeom>
          </p:spPr>
          <p:txBody>
            <a:bodyPr vert="horz" wrap="square" lIns="91440" tIns="91440" rIns="91440" bIns="91440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solidFill>
                    <a:prstClr val="black"/>
                  </a:solidFill>
                </a:rPr>
                <a:t>Modern Data Applications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 bwMode="gray">
            <a:xfrm>
              <a:off x="6218464" y="1605287"/>
              <a:ext cx="539496" cy="621919"/>
              <a:chOff x="6223226" y="1611984"/>
              <a:chExt cx="527832" cy="608473"/>
            </a:xfrm>
          </p:grpSpPr>
          <p:sp>
            <p:nvSpPr>
              <p:cNvPr id="28" name="Freeform 102"/>
              <p:cNvSpPr>
                <a:spLocks noChangeAspect="1"/>
              </p:cNvSpPr>
              <p:nvPr/>
            </p:nvSpPr>
            <p:spPr bwMode="gray">
              <a:xfrm>
                <a:off x="6223226" y="1611984"/>
                <a:ext cx="527832" cy="608473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 bwMode="gray">
              <a:xfrm>
                <a:off x="6368586" y="1797487"/>
                <a:ext cx="237111" cy="237468"/>
                <a:chOff x="-7469188" y="3736976"/>
                <a:chExt cx="1049338" cy="1050925"/>
              </a:xfrm>
              <a:solidFill>
                <a:schemeClr val="accent4"/>
              </a:solidFill>
            </p:grpSpPr>
            <p:sp>
              <p:nvSpPr>
                <p:cNvPr id="30" name="Freeform 398"/>
                <p:cNvSpPr>
                  <a:spLocks noEditPoints="1"/>
                </p:cNvSpPr>
                <p:nvPr/>
              </p:nvSpPr>
              <p:spPr bwMode="gray">
                <a:xfrm>
                  <a:off x="-7469188" y="3736976"/>
                  <a:ext cx="1049338" cy="1050925"/>
                </a:xfrm>
                <a:custGeom>
                  <a:avLst/>
                  <a:gdLst>
                    <a:gd name="T0" fmla="*/ 0 w 280"/>
                    <a:gd name="T1" fmla="*/ 0 h 280"/>
                    <a:gd name="T2" fmla="*/ 0 w 280"/>
                    <a:gd name="T3" fmla="*/ 280 h 280"/>
                    <a:gd name="T4" fmla="*/ 280 w 280"/>
                    <a:gd name="T5" fmla="*/ 280 h 280"/>
                    <a:gd name="T6" fmla="*/ 280 w 280"/>
                    <a:gd name="T7" fmla="*/ 0 h 280"/>
                    <a:gd name="T8" fmla="*/ 0 w 280"/>
                    <a:gd name="T9" fmla="*/ 0 h 280"/>
                    <a:gd name="T10" fmla="*/ 270 w 280"/>
                    <a:gd name="T11" fmla="*/ 10 h 280"/>
                    <a:gd name="T12" fmla="*/ 270 w 280"/>
                    <a:gd name="T13" fmla="*/ 105 h 280"/>
                    <a:gd name="T14" fmla="*/ 268 w 280"/>
                    <a:gd name="T15" fmla="*/ 105 h 280"/>
                    <a:gd name="T16" fmla="*/ 266 w 280"/>
                    <a:gd name="T17" fmla="*/ 105 h 280"/>
                    <a:gd name="T18" fmla="*/ 220 w 280"/>
                    <a:gd name="T19" fmla="*/ 114 h 280"/>
                    <a:gd name="T20" fmla="*/ 220 w 280"/>
                    <a:gd name="T21" fmla="*/ 113 h 280"/>
                    <a:gd name="T22" fmla="*/ 218 w 280"/>
                    <a:gd name="T23" fmla="*/ 109 h 280"/>
                    <a:gd name="T24" fmla="*/ 184 w 280"/>
                    <a:gd name="T25" fmla="*/ 90 h 280"/>
                    <a:gd name="T26" fmla="*/ 179 w 280"/>
                    <a:gd name="T27" fmla="*/ 90 h 280"/>
                    <a:gd name="T28" fmla="*/ 145 w 280"/>
                    <a:gd name="T29" fmla="*/ 109 h 280"/>
                    <a:gd name="T30" fmla="*/ 143 w 280"/>
                    <a:gd name="T31" fmla="*/ 113 h 280"/>
                    <a:gd name="T32" fmla="*/ 143 w 280"/>
                    <a:gd name="T33" fmla="*/ 129 h 280"/>
                    <a:gd name="T34" fmla="*/ 138 w 280"/>
                    <a:gd name="T35" fmla="*/ 130 h 280"/>
                    <a:gd name="T36" fmla="*/ 138 w 280"/>
                    <a:gd name="T37" fmla="*/ 113 h 280"/>
                    <a:gd name="T38" fmla="*/ 136 w 280"/>
                    <a:gd name="T39" fmla="*/ 109 h 280"/>
                    <a:gd name="T40" fmla="*/ 102 w 280"/>
                    <a:gd name="T41" fmla="*/ 90 h 280"/>
                    <a:gd name="T42" fmla="*/ 97 w 280"/>
                    <a:gd name="T43" fmla="*/ 90 h 280"/>
                    <a:gd name="T44" fmla="*/ 63 w 280"/>
                    <a:gd name="T45" fmla="*/ 109 h 280"/>
                    <a:gd name="T46" fmla="*/ 61 w 280"/>
                    <a:gd name="T47" fmla="*/ 113 h 280"/>
                    <a:gd name="T48" fmla="*/ 61 w 280"/>
                    <a:gd name="T49" fmla="*/ 146 h 280"/>
                    <a:gd name="T50" fmla="*/ 56 w 280"/>
                    <a:gd name="T51" fmla="*/ 147 h 280"/>
                    <a:gd name="T52" fmla="*/ 56 w 280"/>
                    <a:gd name="T53" fmla="*/ 113 h 280"/>
                    <a:gd name="T54" fmla="*/ 54 w 280"/>
                    <a:gd name="T55" fmla="*/ 109 h 280"/>
                    <a:gd name="T56" fmla="*/ 27 w 280"/>
                    <a:gd name="T57" fmla="*/ 94 h 280"/>
                    <a:gd name="T58" fmla="*/ 20 w 280"/>
                    <a:gd name="T59" fmla="*/ 95 h 280"/>
                    <a:gd name="T60" fmla="*/ 22 w 280"/>
                    <a:gd name="T61" fmla="*/ 102 h 280"/>
                    <a:gd name="T62" fmla="*/ 46 w 280"/>
                    <a:gd name="T63" fmla="*/ 116 h 280"/>
                    <a:gd name="T64" fmla="*/ 46 w 280"/>
                    <a:gd name="T65" fmla="*/ 148 h 280"/>
                    <a:gd name="T66" fmla="*/ 11 w 280"/>
                    <a:gd name="T67" fmla="*/ 155 h 280"/>
                    <a:gd name="T68" fmla="*/ 10 w 280"/>
                    <a:gd name="T69" fmla="*/ 156 h 280"/>
                    <a:gd name="T70" fmla="*/ 10 w 280"/>
                    <a:gd name="T71" fmla="*/ 10 h 280"/>
                    <a:gd name="T72" fmla="*/ 270 w 280"/>
                    <a:gd name="T73" fmla="*/ 10 h 280"/>
                    <a:gd name="T74" fmla="*/ 268 w 280"/>
                    <a:gd name="T75" fmla="*/ 115 h 280"/>
                    <a:gd name="T76" fmla="*/ 46 w 280"/>
                    <a:gd name="T77" fmla="*/ 229 h 280"/>
                    <a:gd name="T78" fmla="*/ 22 w 280"/>
                    <a:gd name="T79" fmla="*/ 182 h 280"/>
                    <a:gd name="T80" fmla="*/ 13 w 280"/>
                    <a:gd name="T81" fmla="*/ 165 h 280"/>
                    <a:gd name="T82" fmla="*/ 268 w 280"/>
                    <a:gd name="T83" fmla="*/ 115 h 280"/>
                    <a:gd name="T84" fmla="*/ 128 w 280"/>
                    <a:gd name="T85" fmla="*/ 132 h 280"/>
                    <a:gd name="T86" fmla="*/ 71 w 280"/>
                    <a:gd name="T87" fmla="*/ 144 h 280"/>
                    <a:gd name="T88" fmla="*/ 71 w 280"/>
                    <a:gd name="T89" fmla="*/ 116 h 280"/>
                    <a:gd name="T90" fmla="*/ 99 w 280"/>
                    <a:gd name="T91" fmla="*/ 100 h 280"/>
                    <a:gd name="T92" fmla="*/ 128 w 280"/>
                    <a:gd name="T93" fmla="*/ 116 h 280"/>
                    <a:gd name="T94" fmla="*/ 128 w 280"/>
                    <a:gd name="T95" fmla="*/ 132 h 280"/>
                    <a:gd name="T96" fmla="*/ 210 w 280"/>
                    <a:gd name="T97" fmla="*/ 116 h 280"/>
                    <a:gd name="T98" fmla="*/ 153 w 280"/>
                    <a:gd name="T99" fmla="*/ 127 h 280"/>
                    <a:gd name="T100" fmla="*/ 153 w 280"/>
                    <a:gd name="T101" fmla="*/ 116 h 280"/>
                    <a:gd name="T102" fmla="*/ 181 w 280"/>
                    <a:gd name="T103" fmla="*/ 100 h 280"/>
                    <a:gd name="T104" fmla="*/ 210 w 280"/>
                    <a:gd name="T105" fmla="*/ 116 h 280"/>
                    <a:gd name="T106" fmla="*/ 10 w 280"/>
                    <a:gd name="T107" fmla="*/ 270 h 280"/>
                    <a:gd name="T108" fmla="*/ 10 w 280"/>
                    <a:gd name="T109" fmla="*/ 182 h 280"/>
                    <a:gd name="T110" fmla="*/ 13 w 280"/>
                    <a:gd name="T111" fmla="*/ 187 h 280"/>
                    <a:gd name="T112" fmla="*/ 37 w 280"/>
                    <a:gd name="T113" fmla="*/ 234 h 280"/>
                    <a:gd name="T114" fmla="*/ 46 w 280"/>
                    <a:gd name="T115" fmla="*/ 239 h 280"/>
                    <a:gd name="T116" fmla="*/ 51 w 280"/>
                    <a:gd name="T117" fmla="*/ 238 h 280"/>
                    <a:gd name="T118" fmla="*/ 270 w 280"/>
                    <a:gd name="T119" fmla="*/ 125 h 280"/>
                    <a:gd name="T120" fmla="*/ 270 w 280"/>
                    <a:gd name="T121" fmla="*/ 270 h 280"/>
                    <a:gd name="T122" fmla="*/ 10 w 280"/>
                    <a:gd name="T123" fmla="*/ 27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80" h="280">
                      <a:moveTo>
                        <a:pt x="0" y="0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  <a:moveTo>
                        <a:pt x="270" y="10"/>
                      </a:moveTo>
                      <a:cubicBezTo>
                        <a:pt x="270" y="105"/>
                        <a:pt x="270" y="105"/>
                        <a:pt x="270" y="105"/>
                      </a:cubicBezTo>
                      <a:cubicBezTo>
                        <a:pt x="270" y="105"/>
                        <a:pt x="269" y="105"/>
                        <a:pt x="268" y="105"/>
                      </a:cubicBezTo>
                      <a:cubicBezTo>
                        <a:pt x="268" y="105"/>
                        <a:pt x="267" y="105"/>
                        <a:pt x="266" y="105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1"/>
                        <a:pt x="219" y="110"/>
                        <a:pt x="218" y="109"/>
                      </a:cubicBezTo>
                      <a:cubicBezTo>
                        <a:pt x="184" y="90"/>
                        <a:pt x="184" y="90"/>
                        <a:pt x="184" y="90"/>
                      </a:cubicBezTo>
                      <a:cubicBezTo>
                        <a:pt x="182" y="89"/>
                        <a:pt x="181" y="89"/>
                        <a:pt x="179" y="9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4" y="110"/>
                        <a:pt x="143" y="111"/>
                        <a:pt x="143" y="113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38" y="111"/>
                        <a:pt x="137" y="110"/>
                        <a:pt x="136" y="109"/>
                      </a:cubicBezTo>
                      <a:cubicBezTo>
                        <a:pt x="102" y="90"/>
                        <a:pt x="102" y="90"/>
                        <a:pt x="102" y="90"/>
                      </a:cubicBezTo>
                      <a:cubicBezTo>
                        <a:pt x="100" y="89"/>
                        <a:pt x="99" y="89"/>
                        <a:pt x="97" y="90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2" y="110"/>
                        <a:pt x="61" y="111"/>
                        <a:pt x="61" y="113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56" y="147"/>
                        <a:pt x="56" y="147"/>
                        <a:pt x="56" y="147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1"/>
                        <a:pt x="55" y="110"/>
                        <a:pt x="54" y="109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5" y="92"/>
                        <a:pt x="22" y="93"/>
                        <a:pt x="20" y="95"/>
                      </a:cubicBezTo>
                      <a:cubicBezTo>
                        <a:pt x="19" y="98"/>
                        <a:pt x="20" y="101"/>
                        <a:pt x="22" y="102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6" y="148"/>
                        <a:pt x="46" y="148"/>
                        <a:pt x="46" y="148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1" y="155"/>
                        <a:pt x="11" y="156"/>
                        <a:pt x="10" y="156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lnTo>
                        <a:pt x="270" y="10"/>
                      </a:lnTo>
                      <a:close/>
                      <a:moveTo>
                        <a:pt x="268" y="115"/>
                      </a:moveTo>
                      <a:cubicBezTo>
                        <a:pt x="46" y="229"/>
                        <a:pt x="46" y="229"/>
                        <a:pt x="46" y="229"/>
                      </a:cubicBezTo>
                      <a:cubicBezTo>
                        <a:pt x="46" y="229"/>
                        <a:pt x="32" y="201"/>
                        <a:pt x="22" y="182"/>
                      </a:cubicBezTo>
                      <a:cubicBezTo>
                        <a:pt x="17" y="173"/>
                        <a:pt x="13" y="165"/>
                        <a:pt x="13" y="165"/>
                      </a:cubicBezTo>
                      <a:lnTo>
                        <a:pt x="268" y="115"/>
                      </a:lnTo>
                      <a:close/>
                      <a:moveTo>
                        <a:pt x="128" y="132"/>
                      </a:moveTo>
                      <a:cubicBezTo>
                        <a:pt x="71" y="144"/>
                        <a:pt x="71" y="144"/>
                        <a:pt x="71" y="144"/>
                      </a:cubicBez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99" y="100"/>
                        <a:pt x="99" y="100"/>
                        <a:pt x="99" y="100"/>
                      </a:cubicBezTo>
                      <a:cubicBezTo>
                        <a:pt x="128" y="116"/>
                        <a:pt x="128" y="116"/>
                        <a:pt x="128" y="116"/>
                      </a:cubicBezTo>
                      <a:lnTo>
                        <a:pt x="128" y="132"/>
                      </a:lnTo>
                      <a:close/>
                      <a:moveTo>
                        <a:pt x="210" y="116"/>
                      </a:move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210" y="116"/>
                        <a:pt x="210" y="116"/>
                        <a:pt x="210" y="116"/>
                      </a:cubicBezTo>
                      <a:close/>
                      <a:moveTo>
                        <a:pt x="10" y="270"/>
                      </a:moveTo>
                      <a:cubicBezTo>
                        <a:pt x="10" y="182"/>
                        <a:pt x="10" y="182"/>
                        <a:pt x="10" y="182"/>
                      </a:cubicBezTo>
                      <a:cubicBezTo>
                        <a:pt x="13" y="187"/>
                        <a:pt x="13" y="187"/>
                        <a:pt x="13" y="187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39" y="237"/>
                        <a:pt x="43" y="239"/>
                        <a:pt x="46" y="239"/>
                      </a:cubicBezTo>
                      <a:cubicBezTo>
                        <a:pt x="48" y="239"/>
                        <a:pt x="49" y="239"/>
                        <a:pt x="51" y="238"/>
                      </a:cubicBezTo>
                      <a:cubicBezTo>
                        <a:pt x="270" y="125"/>
                        <a:pt x="270" y="125"/>
                        <a:pt x="270" y="125"/>
                      </a:cubicBezTo>
                      <a:cubicBezTo>
                        <a:pt x="270" y="270"/>
                        <a:pt x="270" y="270"/>
                        <a:pt x="270" y="270"/>
                      </a:cubicBezTo>
                      <a:lnTo>
                        <a:pt x="10" y="27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399"/>
                <p:cNvSpPr>
                  <a:spLocks noEditPoints="1"/>
                </p:cNvSpPr>
                <p:nvPr/>
              </p:nvSpPr>
              <p:spPr bwMode="gray">
                <a:xfrm>
                  <a:off x="-677862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400"/>
                <p:cNvSpPr>
                  <a:spLocks noEditPoints="1"/>
                </p:cNvSpPr>
                <p:nvPr/>
              </p:nvSpPr>
              <p:spPr bwMode="gray">
                <a:xfrm>
                  <a:off x="-7086601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401"/>
                <p:cNvSpPr>
                  <a:spLocks noEditPoints="1"/>
                </p:cNvSpPr>
                <p:nvPr/>
              </p:nvSpPr>
              <p:spPr bwMode="gray">
                <a:xfrm>
                  <a:off x="-739457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9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9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9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9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9" y="76"/>
                        <a:pt x="39" y="76"/>
                        <a:pt x="39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" name="Group 15"/>
            <p:cNvGrpSpPr>
              <a:grpSpLocks noChangeAspect="1"/>
            </p:cNvGrpSpPr>
            <p:nvPr/>
          </p:nvGrpSpPr>
          <p:grpSpPr bwMode="gray">
            <a:xfrm>
              <a:off x="8096964" y="1608061"/>
              <a:ext cx="539496" cy="621920"/>
              <a:chOff x="8410577" y="1197826"/>
              <a:chExt cx="629994" cy="726244"/>
            </a:xfrm>
          </p:grpSpPr>
          <p:sp>
            <p:nvSpPr>
              <p:cNvPr id="22" name="Freeform 102"/>
              <p:cNvSpPr>
                <a:spLocks noChangeAspect="1"/>
              </p:cNvSpPr>
              <p:nvPr/>
            </p:nvSpPr>
            <p:spPr bwMode="gray">
              <a:xfrm>
                <a:off x="8410577" y="1197826"/>
                <a:ext cx="629994" cy="726244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 bwMode="gray">
              <a:xfrm>
                <a:off x="8527344" y="1457123"/>
                <a:ext cx="396460" cy="207650"/>
                <a:chOff x="-3325813" y="3808413"/>
                <a:chExt cx="1470025" cy="769938"/>
              </a:xfrm>
              <a:solidFill>
                <a:schemeClr val="accent4"/>
              </a:solidFill>
            </p:grpSpPr>
            <p:sp>
              <p:nvSpPr>
                <p:cNvPr id="24" name="Freeform 402"/>
                <p:cNvSpPr>
                  <a:spLocks/>
                </p:cNvSpPr>
                <p:nvPr/>
              </p:nvSpPr>
              <p:spPr bwMode="gray">
                <a:xfrm>
                  <a:off x="-2921001" y="4157663"/>
                  <a:ext cx="371475" cy="420688"/>
                </a:xfrm>
                <a:custGeom>
                  <a:avLst/>
                  <a:gdLst>
                    <a:gd name="T0" fmla="*/ 97 w 99"/>
                    <a:gd name="T1" fmla="*/ 26 h 112"/>
                    <a:gd name="T2" fmla="*/ 52 w 99"/>
                    <a:gd name="T3" fmla="*/ 1 h 112"/>
                    <a:gd name="T4" fmla="*/ 47 w 99"/>
                    <a:gd name="T5" fmla="*/ 1 h 112"/>
                    <a:gd name="T6" fmla="*/ 3 w 99"/>
                    <a:gd name="T7" fmla="*/ 26 h 112"/>
                    <a:gd name="T8" fmla="*/ 0 w 99"/>
                    <a:gd name="T9" fmla="*/ 30 h 112"/>
                    <a:gd name="T10" fmla="*/ 0 w 99"/>
                    <a:gd name="T11" fmla="*/ 81 h 112"/>
                    <a:gd name="T12" fmla="*/ 3 w 99"/>
                    <a:gd name="T13" fmla="*/ 86 h 112"/>
                    <a:gd name="T14" fmla="*/ 47 w 99"/>
                    <a:gd name="T15" fmla="*/ 111 h 112"/>
                    <a:gd name="T16" fmla="*/ 50 w 99"/>
                    <a:gd name="T17" fmla="*/ 112 h 112"/>
                    <a:gd name="T18" fmla="*/ 52 w 99"/>
                    <a:gd name="T19" fmla="*/ 111 h 112"/>
                    <a:gd name="T20" fmla="*/ 97 w 99"/>
                    <a:gd name="T21" fmla="*/ 86 h 112"/>
                    <a:gd name="T22" fmla="*/ 99 w 99"/>
                    <a:gd name="T23" fmla="*/ 81 h 112"/>
                    <a:gd name="T24" fmla="*/ 99 w 99"/>
                    <a:gd name="T25" fmla="*/ 30 h 112"/>
                    <a:gd name="T26" fmla="*/ 97 w 99"/>
                    <a:gd name="T27" fmla="*/ 2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7" y="26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1" y="0"/>
                        <a:pt x="49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3"/>
                        <a:pt x="1" y="85"/>
                        <a:pt x="3" y="86"/>
                      </a:cubicBezTo>
                      <a:cubicBezTo>
                        <a:pt x="47" y="111"/>
                        <a:pt x="47" y="111"/>
                        <a:pt x="47" y="111"/>
                      </a:cubicBezTo>
                      <a:cubicBezTo>
                        <a:pt x="48" y="112"/>
                        <a:pt x="49" y="112"/>
                        <a:pt x="50" y="112"/>
                      </a:cubicBezTo>
                      <a:cubicBezTo>
                        <a:pt x="51" y="112"/>
                        <a:pt x="51" y="112"/>
                        <a:pt x="52" y="111"/>
                      </a:cubicBezTo>
                      <a:cubicBezTo>
                        <a:pt x="97" y="86"/>
                        <a:pt x="97" y="86"/>
                        <a:pt x="97" y="86"/>
                      </a:cubicBezTo>
                      <a:cubicBezTo>
                        <a:pt x="98" y="85"/>
                        <a:pt x="99" y="83"/>
                        <a:pt x="99" y="81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99" y="29"/>
                        <a:pt x="98" y="27"/>
                        <a:pt x="9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403"/>
                <p:cNvSpPr>
                  <a:spLocks/>
                </p:cNvSpPr>
                <p:nvPr/>
              </p:nvSpPr>
              <p:spPr bwMode="gray">
                <a:xfrm>
                  <a:off x="-3325813" y="4157663"/>
                  <a:ext cx="371475" cy="420688"/>
                </a:xfrm>
                <a:custGeom>
                  <a:avLst/>
                  <a:gdLst>
                    <a:gd name="T0" fmla="*/ 96 w 99"/>
                    <a:gd name="T1" fmla="*/ 26 h 112"/>
                    <a:gd name="T2" fmla="*/ 52 w 99"/>
                    <a:gd name="T3" fmla="*/ 1 h 112"/>
                    <a:gd name="T4" fmla="*/ 47 w 99"/>
                    <a:gd name="T5" fmla="*/ 1 h 112"/>
                    <a:gd name="T6" fmla="*/ 2 w 99"/>
                    <a:gd name="T7" fmla="*/ 26 h 112"/>
                    <a:gd name="T8" fmla="*/ 0 w 99"/>
                    <a:gd name="T9" fmla="*/ 30 h 112"/>
                    <a:gd name="T10" fmla="*/ 0 w 99"/>
                    <a:gd name="T11" fmla="*/ 81 h 112"/>
                    <a:gd name="T12" fmla="*/ 2 w 99"/>
                    <a:gd name="T13" fmla="*/ 86 h 112"/>
                    <a:gd name="T14" fmla="*/ 47 w 99"/>
                    <a:gd name="T15" fmla="*/ 111 h 112"/>
                    <a:gd name="T16" fmla="*/ 49 w 99"/>
                    <a:gd name="T17" fmla="*/ 112 h 112"/>
                    <a:gd name="T18" fmla="*/ 52 w 99"/>
                    <a:gd name="T19" fmla="*/ 111 h 112"/>
                    <a:gd name="T20" fmla="*/ 96 w 99"/>
                    <a:gd name="T21" fmla="*/ 86 h 112"/>
                    <a:gd name="T22" fmla="*/ 99 w 99"/>
                    <a:gd name="T23" fmla="*/ 81 h 112"/>
                    <a:gd name="T24" fmla="*/ 99 w 99"/>
                    <a:gd name="T25" fmla="*/ 30 h 112"/>
                    <a:gd name="T26" fmla="*/ 96 w 99"/>
                    <a:gd name="T27" fmla="*/ 2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6" y="26"/>
                      </a:move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0" y="0"/>
                        <a:pt x="48" y="0"/>
                        <a:pt x="47" y="1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7"/>
                        <a:pt x="0" y="29"/>
                        <a:pt x="0" y="3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3"/>
                        <a:pt x="1" y="85"/>
                        <a:pt x="2" y="86"/>
                      </a:cubicBezTo>
                      <a:cubicBezTo>
                        <a:pt x="47" y="111"/>
                        <a:pt x="47" y="111"/>
                        <a:pt x="47" y="111"/>
                      </a:cubicBezTo>
                      <a:cubicBezTo>
                        <a:pt x="47" y="112"/>
                        <a:pt x="48" y="112"/>
                        <a:pt x="49" y="112"/>
                      </a:cubicBezTo>
                      <a:cubicBezTo>
                        <a:pt x="50" y="112"/>
                        <a:pt x="51" y="112"/>
                        <a:pt x="52" y="111"/>
                      </a:cubicBezTo>
                      <a:cubicBezTo>
                        <a:pt x="96" y="86"/>
                        <a:pt x="96" y="86"/>
                        <a:pt x="96" y="86"/>
                      </a:cubicBezTo>
                      <a:cubicBezTo>
                        <a:pt x="98" y="85"/>
                        <a:pt x="99" y="83"/>
                        <a:pt x="99" y="81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99" y="29"/>
                        <a:pt x="98" y="27"/>
                        <a:pt x="9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4"/>
                <p:cNvSpPr>
                  <a:spLocks/>
                </p:cNvSpPr>
                <p:nvPr/>
              </p:nvSpPr>
              <p:spPr bwMode="gray">
                <a:xfrm>
                  <a:off x="-3122613" y="3808413"/>
                  <a:ext cx="369888" cy="420688"/>
                </a:xfrm>
                <a:custGeom>
                  <a:avLst/>
                  <a:gdLst>
                    <a:gd name="T0" fmla="*/ 99 w 99"/>
                    <a:gd name="T1" fmla="*/ 82 h 112"/>
                    <a:gd name="T2" fmla="*/ 99 w 99"/>
                    <a:gd name="T3" fmla="*/ 31 h 112"/>
                    <a:gd name="T4" fmla="*/ 97 w 99"/>
                    <a:gd name="T5" fmla="*/ 26 h 112"/>
                    <a:gd name="T6" fmla="*/ 52 w 99"/>
                    <a:gd name="T7" fmla="*/ 1 h 112"/>
                    <a:gd name="T8" fmla="*/ 47 w 99"/>
                    <a:gd name="T9" fmla="*/ 1 h 112"/>
                    <a:gd name="T10" fmla="*/ 3 w 99"/>
                    <a:gd name="T11" fmla="*/ 26 h 112"/>
                    <a:gd name="T12" fmla="*/ 0 w 99"/>
                    <a:gd name="T13" fmla="*/ 31 h 112"/>
                    <a:gd name="T14" fmla="*/ 0 w 99"/>
                    <a:gd name="T15" fmla="*/ 82 h 112"/>
                    <a:gd name="T16" fmla="*/ 3 w 99"/>
                    <a:gd name="T17" fmla="*/ 86 h 112"/>
                    <a:gd name="T18" fmla="*/ 47 w 99"/>
                    <a:gd name="T19" fmla="*/ 112 h 112"/>
                    <a:gd name="T20" fmla="*/ 50 w 99"/>
                    <a:gd name="T21" fmla="*/ 112 h 112"/>
                    <a:gd name="T22" fmla="*/ 52 w 99"/>
                    <a:gd name="T23" fmla="*/ 112 h 112"/>
                    <a:gd name="T24" fmla="*/ 97 w 99"/>
                    <a:gd name="T25" fmla="*/ 86 h 112"/>
                    <a:gd name="T26" fmla="*/ 99 w 99"/>
                    <a:gd name="T27" fmla="*/ 8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9" h="112">
                      <a:moveTo>
                        <a:pt x="99" y="82"/>
                      </a:move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9" y="29"/>
                        <a:pt x="98" y="27"/>
                        <a:pt x="97" y="26"/>
                      </a:cubicBez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1" y="0"/>
                        <a:pt x="49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1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3"/>
                        <a:pt x="1" y="85"/>
                        <a:pt x="3" y="86"/>
                      </a:cubicBezTo>
                      <a:cubicBezTo>
                        <a:pt x="47" y="112"/>
                        <a:pt x="47" y="112"/>
                        <a:pt x="47" y="112"/>
                      </a:cubicBezTo>
                      <a:cubicBezTo>
                        <a:pt x="48" y="112"/>
                        <a:pt x="49" y="112"/>
                        <a:pt x="50" y="112"/>
                      </a:cubicBezTo>
                      <a:cubicBezTo>
                        <a:pt x="51" y="112"/>
                        <a:pt x="51" y="112"/>
                        <a:pt x="52" y="112"/>
                      </a:cubicBezTo>
                      <a:cubicBezTo>
                        <a:pt x="97" y="86"/>
                        <a:pt x="97" y="86"/>
                        <a:pt x="97" y="86"/>
                      </a:cubicBezTo>
                      <a:cubicBezTo>
                        <a:pt x="98" y="85"/>
                        <a:pt x="99" y="83"/>
                        <a:pt x="99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05"/>
                <p:cNvSpPr>
                  <a:spLocks noEditPoints="1"/>
                </p:cNvSpPr>
                <p:nvPr/>
              </p:nvSpPr>
              <p:spPr bwMode="gray">
                <a:xfrm>
                  <a:off x="-2717801" y="3808413"/>
                  <a:ext cx="862013" cy="769938"/>
                </a:xfrm>
                <a:custGeom>
                  <a:avLst/>
                  <a:gdLst>
                    <a:gd name="T0" fmla="*/ 207 w 230"/>
                    <a:gd name="T1" fmla="*/ 81 h 205"/>
                    <a:gd name="T2" fmla="*/ 207 w 230"/>
                    <a:gd name="T3" fmla="*/ 31 h 205"/>
                    <a:gd name="T4" fmla="*/ 205 w 230"/>
                    <a:gd name="T5" fmla="*/ 26 h 205"/>
                    <a:gd name="T6" fmla="*/ 160 w 230"/>
                    <a:gd name="T7" fmla="*/ 1 h 205"/>
                    <a:gd name="T8" fmla="*/ 156 w 230"/>
                    <a:gd name="T9" fmla="*/ 1 h 205"/>
                    <a:gd name="T10" fmla="*/ 111 w 230"/>
                    <a:gd name="T11" fmla="*/ 26 h 205"/>
                    <a:gd name="T12" fmla="*/ 109 w 230"/>
                    <a:gd name="T13" fmla="*/ 31 h 205"/>
                    <a:gd name="T14" fmla="*/ 109 w 230"/>
                    <a:gd name="T15" fmla="*/ 92 h 205"/>
                    <a:gd name="T16" fmla="*/ 110 w 230"/>
                    <a:gd name="T17" fmla="*/ 96 h 205"/>
                    <a:gd name="T18" fmla="*/ 110 w 230"/>
                    <a:gd name="T19" fmla="*/ 96 h 205"/>
                    <a:gd name="T20" fmla="*/ 110 w 230"/>
                    <a:gd name="T21" fmla="*/ 96 h 205"/>
                    <a:gd name="T22" fmla="*/ 111 w 230"/>
                    <a:gd name="T23" fmla="*/ 97 h 205"/>
                    <a:gd name="T24" fmla="*/ 143 w 230"/>
                    <a:gd name="T25" fmla="*/ 116 h 205"/>
                    <a:gd name="T26" fmla="*/ 143 w 230"/>
                    <a:gd name="T27" fmla="*/ 172 h 205"/>
                    <a:gd name="T28" fmla="*/ 104 w 230"/>
                    <a:gd name="T29" fmla="*/ 194 h 205"/>
                    <a:gd name="T30" fmla="*/ 65 w 230"/>
                    <a:gd name="T31" fmla="*/ 172 h 205"/>
                    <a:gd name="T32" fmla="*/ 65 w 230"/>
                    <a:gd name="T33" fmla="*/ 116 h 205"/>
                    <a:gd name="T34" fmla="*/ 96 w 230"/>
                    <a:gd name="T35" fmla="*/ 98 h 205"/>
                    <a:gd name="T36" fmla="*/ 99 w 230"/>
                    <a:gd name="T37" fmla="*/ 93 h 205"/>
                    <a:gd name="T38" fmla="*/ 99 w 230"/>
                    <a:gd name="T39" fmla="*/ 92 h 205"/>
                    <a:gd name="T40" fmla="*/ 99 w 230"/>
                    <a:gd name="T41" fmla="*/ 31 h 205"/>
                    <a:gd name="T42" fmla="*/ 96 w 230"/>
                    <a:gd name="T43" fmla="*/ 26 h 205"/>
                    <a:gd name="T44" fmla="*/ 52 w 230"/>
                    <a:gd name="T45" fmla="*/ 1 h 205"/>
                    <a:gd name="T46" fmla="*/ 47 w 230"/>
                    <a:gd name="T47" fmla="*/ 1 h 205"/>
                    <a:gd name="T48" fmla="*/ 3 w 230"/>
                    <a:gd name="T49" fmla="*/ 26 h 205"/>
                    <a:gd name="T50" fmla="*/ 0 w 230"/>
                    <a:gd name="T51" fmla="*/ 31 h 205"/>
                    <a:gd name="T52" fmla="*/ 0 w 230"/>
                    <a:gd name="T53" fmla="*/ 82 h 205"/>
                    <a:gd name="T54" fmla="*/ 5 w 230"/>
                    <a:gd name="T55" fmla="*/ 87 h 205"/>
                    <a:gd name="T56" fmla="*/ 10 w 230"/>
                    <a:gd name="T57" fmla="*/ 82 h 205"/>
                    <a:gd name="T58" fmla="*/ 10 w 230"/>
                    <a:gd name="T59" fmla="*/ 33 h 205"/>
                    <a:gd name="T60" fmla="*/ 49 w 230"/>
                    <a:gd name="T61" fmla="*/ 11 h 205"/>
                    <a:gd name="T62" fmla="*/ 89 w 230"/>
                    <a:gd name="T63" fmla="*/ 33 h 205"/>
                    <a:gd name="T64" fmla="*/ 89 w 230"/>
                    <a:gd name="T65" fmla="*/ 90 h 205"/>
                    <a:gd name="T66" fmla="*/ 57 w 230"/>
                    <a:gd name="T67" fmla="*/ 108 h 205"/>
                    <a:gd name="T68" fmla="*/ 55 w 230"/>
                    <a:gd name="T69" fmla="*/ 113 h 205"/>
                    <a:gd name="T70" fmla="*/ 55 w 230"/>
                    <a:gd name="T71" fmla="*/ 174 h 205"/>
                    <a:gd name="T72" fmla="*/ 57 w 230"/>
                    <a:gd name="T73" fmla="*/ 179 h 205"/>
                    <a:gd name="T74" fmla="*/ 101 w 230"/>
                    <a:gd name="T75" fmla="*/ 204 h 205"/>
                    <a:gd name="T76" fmla="*/ 104 w 230"/>
                    <a:gd name="T77" fmla="*/ 205 h 205"/>
                    <a:gd name="T78" fmla="*/ 106 w 230"/>
                    <a:gd name="T79" fmla="*/ 204 h 205"/>
                    <a:gd name="T80" fmla="*/ 151 w 230"/>
                    <a:gd name="T81" fmla="*/ 179 h 205"/>
                    <a:gd name="T82" fmla="*/ 153 w 230"/>
                    <a:gd name="T83" fmla="*/ 174 h 205"/>
                    <a:gd name="T84" fmla="*/ 153 w 230"/>
                    <a:gd name="T85" fmla="*/ 113 h 205"/>
                    <a:gd name="T86" fmla="*/ 151 w 230"/>
                    <a:gd name="T87" fmla="*/ 108 h 205"/>
                    <a:gd name="T88" fmla="*/ 119 w 230"/>
                    <a:gd name="T89" fmla="*/ 90 h 205"/>
                    <a:gd name="T90" fmla="*/ 119 w 230"/>
                    <a:gd name="T91" fmla="*/ 33 h 205"/>
                    <a:gd name="T92" fmla="*/ 158 w 230"/>
                    <a:gd name="T93" fmla="*/ 11 h 205"/>
                    <a:gd name="T94" fmla="*/ 197 w 230"/>
                    <a:gd name="T95" fmla="*/ 33 h 205"/>
                    <a:gd name="T96" fmla="*/ 197 w 230"/>
                    <a:gd name="T97" fmla="*/ 81 h 205"/>
                    <a:gd name="T98" fmla="*/ 175 w 230"/>
                    <a:gd name="T99" fmla="*/ 109 h 205"/>
                    <a:gd name="T100" fmla="*/ 202 w 230"/>
                    <a:gd name="T101" fmla="*/ 136 h 205"/>
                    <a:gd name="T102" fmla="*/ 230 w 230"/>
                    <a:gd name="T103" fmla="*/ 109 h 205"/>
                    <a:gd name="T104" fmla="*/ 207 w 230"/>
                    <a:gd name="T105" fmla="*/ 81 h 205"/>
                    <a:gd name="T106" fmla="*/ 202 w 230"/>
                    <a:gd name="T107" fmla="*/ 126 h 205"/>
                    <a:gd name="T108" fmla="*/ 185 w 230"/>
                    <a:gd name="T109" fmla="*/ 109 h 205"/>
                    <a:gd name="T110" fmla="*/ 202 w 230"/>
                    <a:gd name="T111" fmla="*/ 91 h 205"/>
                    <a:gd name="T112" fmla="*/ 220 w 230"/>
                    <a:gd name="T113" fmla="*/ 109 h 205"/>
                    <a:gd name="T114" fmla="*/ 202 w 230"/>
                    <a:gd name="T115" fmla="*/ 126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0" h="205">
                      <a:moveTo>
                        <a:pt x="207" y="81"/>
                      </a:moveTo>
                      <a:cubicBezTo>
                        <a:pt x="207" y="31"/>
                        <a:pt x="207" y="31"/>
                        <a:pt x="207" y="31"/>
                      </a:cubicBezTo>
                      <a:cubicBezTo>
                        <a:pt x="207" y="29"/>
                        <a:pt x="206" y="27"/>
                        <a:pt x="205" y="26"/>
                      </a:cubicBezTo>
                      <a:cubicBezTo>
                        <a:pt x="160" y="1"/>
                        <a:pt x="160" y="1"/>
                        <a:pt x="160" y="1"/>
                      </a:cubicBezTo>
                      <a:cubicBezTo>
                        <a:pt x="159" y="0"/>
                        <a:pt x="157" y="0"/>
                        <a:pt x="156" y="1"/>
                      </a:cubicBezTo>
                      <a:cubicBezTo>
                        <a:pt x="111" y="26"/>
                        <a:pt x="111" y="26"/>
                        <a:pt x="111" y="26"/>
                      </a:cubicBezTo>
                      <a:cubicBezTo>
                        <a:pt x="110" y="27"/>
                        <a:pt x="109" y="29"/>
                        <a:pt x="109" y="31"/>
                      </a:cubicBezTo>
                      <a:cubicBezTo>
                        <a:pt x="109" y="92"/>
                        <a:pt x="109" y="92"/>
                        <a:pt x="109" y="92"/>
                      </a:cubicBezTo>
                      <a:cubicBezTo>
                        <a:pt x="109" y="94"/>
                        <a:pt x="109" y="95"/>
                        <a:pt x="110" y="96"/>
                      </a:cubicBezTo>
                      <a:cubicBezTo>
                        <a:pt x="110" y="96"/>
                        <a:pt x="110" y="96"/>
                        <a:pt x="110" y="96"/>
                      </a:cubicBezTo>
                      <a:cubicBezTo>
                        <a:pt x="110" y="96"/>
                        <a:pt x="110" y="96"/>
                        <a:pt x="110" y="96"/>
                      </a:cubicBezTo>
                      <a:cubicBezTo>
                        <a:pt x="111" y="96"/>
                        <a:pt x="111" y="97"/>
                        <a:pt x="111" y="97"/>
                      </a:cubicBezTo>
                      <a:cubicBezTo>
                        <a:pt x="143" y="116"/>
                        <a:pt x="143" y="116"/>
                        <a:pt x="143" y="116"/>
                      </a:cubicBezTo>
                      <a:cubicBezTo>
                        <a:pt x="143" y="172"/>
                        <a:pt x="143" y="172"/>
                        <a:pt x="143" y="172"/>
                      </a:cubicBezTo>
                      <a:cubicBezTo>
                        <a:pt x="104" y="194"/>
                        <a:pt x="104" y="194"/>
                        <a:pt x="104" y="194"/>
                      </a:cubicBezTo>
                      <a:cubicBezTo>
                        <a:pt x="65" y="172"/>
                        <a:pt x="65" y="172"/>
                        <a:pt x="65" y="172"/>
                      </a:cubicBezTo>
                      <a:cubicBezTo>
                        <a:pt x="65" y="116"/>
                        <a:pt x="65" y="116"/>
                        <a:pt x="65" y="116"/>
                      </a:cubicBezTo>
                      <a:cubicBezTo>
                        <a:pt x="96" y="98"/>
                        <a:pt x="96" y="98"/>
                        <a:pt x="96" y="98"/>
                      </a:cubicBezTo>
                      <a:cubicBezTo>
                        <a:pt x="98" y="97"/>
                        <a:pt x="99" y="95"/>
                        <a:pt x="99" y="93"/>
                      </a:cubicBezTo>
                      <a:cubicBezTo>
                        <a:pt x="99" y="93"/>
                        <a:pt x="99" y="93"/>
                        <a:pt x="99" y="92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9" y="29"/>
                        <a:pt x="98" y="27"/>
                        <a:pt x="96" y="26"/>
                      </a:cubicBezTo>
                      <a:cubicBezTo>
                        <a:pt x="52" y="1"/>
                        <a:pt x="52" y="1"/>
                        <a:pt x="52" y="1"/>
                      </a:cubicBezTo>
                      <a:cubicBezTo>
                        <a:pt x="50" y="0"/>
                        <a:pt x="48" y="0"/>
                        <a:pt x="47" y="1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" y="27"/>
                        <a:pt x="0" y="29"/>
                        <a:pt x="0" y="31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4"/>
                        <a:pt x="2" y="87"/>
                        <a:pt x="5" y="87"/>
                      </a:cubicBezTo>
                      <a:cubicBezTo>
                        <a:pt x="8" y="87"/>
                        <a:pt x="10" y="84"/>
                        <a:pt x="10" y="82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89" y="33"/>
                        <a:pt x="89" y="33"/>
                        <a:pt x="89" y="33"/>
                      </a:cubicBezTo>
                      <a:cubicBezTo>
                        <a:pt x="89" y="90"/>
                        <a:pt x="89" y="90"/>
                        <a:pt x="89" y="90"/>
                      </a:cubicBezTo>
                      <a:cubicBezTo>
                        <a:pt x="57" y="108"/>
                        <a:pt x="57" y="108"/>
                        <a:pt x="57" y="108"/>
                      </a:cubicBezTo>
                      <a:cubicBezTo>
                        <a:pt x="56" y="109"/>
                        <a:pt x="55" y="111"/>
                        <a:pt x="55" y="113"/>
                      </a:cubicBezTo>
                      <a:cubicBezTo>
                        <a:pt x="55" y="174"/>
                        <a:pt x="55" y="174"/>
                        <a:pt x="55" y="174"/>
                      </a:cubicBezTo>
                      <a:cubicBezTo>
                        <a:pt x="55" y="176"/>
                        <a:pt x="56" y="178"/>
                        <a:pt x="57" y="179"/>
                      </a:cubicBezTo>
                      <a:cubicBezTo>
                        <a:pt x="101" y="204"/>
                        <a:pt x="101" y="204"/>
                        <a:pt x="101" y="204"/>
                      </a:cubicBezTo>
                      <a:cubicBezTo>
                        <a:pt x="102" y="205"/>
                        <a:pt x="103" y="205"/>
                        <a:pt x="104" y="205"/>
                      </a:cubicBezTo>
                      <a:cubicBezTo>
                        <a:pt x="105" y="205"/>
                        <a:pt x="106" y="205"/>
                        <a:pt x="106" y="204"/>
                      </a:cubicBezTo>
                      <a:cubicBezTo>
                        <a:pt x="151" y="179"/>
                        <a:pt x="151" y="179"/>
                        <a:pt x="151" y="179"/>
                      </a:cubicBezTo>
                      <a:cubicBezTo>
                        <a:pt x="152" y="178"/>
                        <a:pt x="153" y="176"/>
                        <a:pt x="153" y="174"/>
                      </a:cubicBezTo>
                      <a:cubicBezTo>
                        <a:pt x="153" y="113"/>
                        <a:pt x="153" y="113"/>
                        <a:pt x="153" y="113"/>
                      </a:cubicBezTo>
                      <a:cubicBezTo>
                        <a:pt x="153" y="111"/>
                        <a:pt x="152" y="109"/>
                        <a:pt x="151" y="108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9" y="33"/>
                        <a:pt x="119" y="33"/>
                        <a:pt x="119" y="33"/>
                      </a:cubicBezTo>
                      <a:cubicBezTo>
                        <a:pt x="158" y="11"/>
                        <a:pt x="158" y="11"/>
                        <a:pt x="158" y="11"/>
                      </a:cubicBezTo>
                      <a:cubicBezTo>
                        <a:pt x="197" y="33"/>
                        <a:pt x="197" y="33"/>
                        <a:pt x="197" y="33"/>
                      </a:cubicBezTo>
                      <a:cubicBezTo>
                        <a:pt x="197" y="81"/>
                        <a:pt x="197" y="81"/>
                        <a:pt x="197" y="81"/>
                      </a:cubicBezTo>
                      <a:cubicBezTo>
                        <a:pt x="184" y="84"/>
                        <a:pt x="175" y="95"/>
                        <a:pt x="175" y="109"/>
                      </a:cubicBezTo>
                      <a:cubicBezTo>
                        <a:pt x="175" y="124"/>
                        <a:pt x="187" y="136"/>
                        <a:pt x="202" y="136"/>
                      </a:cubicBezTo>
                      <a:cubicBezTo>
                        <a:pt x="218" y="136"/>
                        <a:pt x="230" y="124"/>
                        <a:pt x="230" y="109"/>
                      </a:cubicBezTo>
                      <a:cubicBezTo>
                        <a:pt x="230" y="95"/>
                        <a:pt x="220" y="84"/>
                        <a:pt x="207" y="81"/>
                      </a:cubicBezTo>
                      <a:close/>
                      <a:moveTo>
                        <a:pt x="202" y="126"/>
                      </a:moveTo>
                      <a:cubicBezTo>
                        <a:pt x="193" y="126"/>
                        <a:pt x="185" y="118"/>
                        <a:pt x="185" y="109"/>
                      </a:cubicBezTo>
                      <a:cubicBezTo>
                        <a:pt x="185" y="99"/>
                        <a:pt x="193" y="91"/>
                        <a:pt x="202" y="91"/>
                      </a:cubicBezTo>
                      <a:cubicBezTo>
                        <a:pt x="212" y="91"/>
                        <a:pt x="220" y="99"/>
                        <a:pt x="220" y="109"/>
                      </a:cubicBezTo>
                      <a:cubicBezTo>
                        <a:pt x="220" y="118"/>
                        <a:pt x="212" y="126"/>
                        <a:pt x="202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 bwMode="gray">
            <a:xfrm>
              <a:off x="7163688" y="1371632"/>
              <a:ext cx="539496" cy="621920"/>
              <a:chOff x="7704954" y="1651329"/>
              <a:chExt cx="629994" cy="726244"/>
            </a:xfrm>
          </p:grpSpPr>
          <p:sp>
            <p:nvSpPr>
              <p:cNvPr id="18" name="Freeform 102"/>
              <p:cNvSpPr>
                <a:spLocks noChangeAspect="1"/>
              </p:cNvSpPr>
              <p:nvPr/>
            </p:nvSpPr>
            <p:spPr bwMode="gray">
              <a:xfrm>
                <a:off x="7704954" y="1651329"/>
                <a:ext cx="629994" cy="726244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>
                <a:grpSpLocks noChangeAspect="1"/>
              </p:cNvGrpSpPr>
              <p:nvPr/>
            </p:nvGrpSpPr>
            <p:grpSpPr bwMode="gray">
              <a:xfrm>
                <a:off x="7873311" y="1845850"/>
                <a:ext cx="293280" cy="315542"/>
                <a:chOff x="-5302251" y="3636963"/>
                <a:chExt cx="1087438" cy="1169988"/>
              </a:xfrm>
              <a:solidFill>
                <a:schemeClr val="accent4"/>
              </a:solidFill>
            </p:grpSpPr>
            <p:sp>
              <p:nvSpPr>
                <p:cNvPr id="20" name="Freeform 406"/>
                <p:cNvSpPr>
                  <a:spLocks noEditPoints="1"/>
                </p:cNvSpPr>
                <p:nvPr/>
              </p:nvSpPr>
              <p:spPr bwMode="gray">
                <a:xfrm>
                  <a:off x="-5054601" y="3929063"/>
                  <a:ext cx="588963" cy="671513"/>
                </a:xfrm>
                <a:custGeom>
                  <a:avLst/>
                  <a:gdLst>
                    <a:gd name="T0" fmla="*/ 157 w 157"/>
                    <a:gd name="T1" fmla="*/ 46 h 179"/>
                    <a:gd name="T2" fmla="*/ 155 w 157"/>
                    <a:gd name="T3" fmla="*/ 43 h 179"/>
                    <a:gd name="T4" fmla="*/ 155 w 157"/>
                    <a:gd name="T5" fmla="*/ 43 h 179"/>
                    <a:gd name="T6" fmla="*/ 154 w 157"/>
                    <a:gd name="T7" fmla="*/ 43 h 179"/>
                    <a:gd name="T8" fmla="*/ 81 w 157"/>
                    <a:gd name="T9" fmla="*/ 0 h 179"/>
                    <a:gd name="T10" fmla="*/ 76 w 157"/>
                    <a:gd name="T11" fmla="*/ 0 h 179"/>
                    <a:gd name="T12" fmla="*/ 3 w 157"/>
                    <a:gd name="T13" fmla="*/ 43 h 179"/>
                    <a:gd name="T14" fmla="*/ 3 w 157"/>
                    <a:gd name="T15" fmla="*/ 43 h 179"/>
                    <a:gd name="T16" fmla="*/ 2 w 157"/>
                    <a:gd name="T17" fmla="*/ 43 h 179"/>
                    <a:gd name="T18" fmla="*/ 1 w 157"/>
                    <a:gd name="T19" fmla="*/ 46 h 179"/>
                    <a:gd name="T20" fmla="*/ 0 w 157"/>
                    <a:gd name="T21" fmla="*/ 47 h 179"/>
                    <a:gd name="T22" fmla="*/ 0 w 157"/>
                    <a:gd name="T23" fmla="*/ 47 h 179"/>
                    <a:gd name="T24" fmla="*/ 0 w 157"/>
                    <a:gd name="T25" fmla="*/ 132 h 179"/>
                    <a:gd name="T26" fmla="*/ 3 w 157"/>
                    <a:gd name="T27" fmla="*/ 136 h 179"/>
                    <a:gd name="T28" fmla="*/ 76 w 157"/>
                    <a:gd name="T29" fmla="*/ 178 h 179"/>
                    <a:gd name="T30" fmla="*/ 77 w 157"/>
                    <a:gd name="T31" fmla="*/ 178 h 179"/>
                    <a:gd name="T32" fmla="*/ 77 w 157"/>
                    <a:gd name="T33" fmla="*/ 179 h 179"/>
                    <a:gd name="T34" fmla="*/ 79 w 157"/>
                    <a:gd name="T35" fmla="*/ 179 h 179"/>
                    <a:gd name="T36" fmla="*/ 80 w 157"/>
                    <a:gd name="T37" fmla="*/ 179 h 179"/>
                    <a:gd name="T38" fmla="*/ 81 w 157"/>
                    <a:gd name="T39" fmla="*/ 178 h 179"/>
                    <a:gd name="T40" fmla="*/ 81 w 157"/>
                    <a:gd name="T41" fmla="*/ 178 h 179"/>
                    <a:gd name="T42" fmla="*/ 154 w 157"/>
                    <a:gd name="T43" fmla="*/ 136 h 179"/>
                    <a:gd name="T44" fmla="*/ 157 w 157"/>
                    <a:gd name="T45" fmla="*/ 132 h 179"/>
                    <a:gd name="T46" fmla="*/ 157 w 157"/>
                    <a:gd name="T47" fmla="*/ 47 h 179"/>
                    <a:gd name="T48" fmla="*/ 157 w 157"/>
                    <a:gd name="T49" fmla="*/ 47 h 179"/>
                    <a:gd name="T50" fmla="*/ 157 w 157"/>
                    <a:gd name="T51" fmla="*/ 46 h 179"/>
                    <a:gd name="T52" fmla="*/ 79 w 157"/>
                    <a:gd name="T53" fmla="*/ 11 h 179"/>
                    <a:gd name="T54" fmla="*/ 142 w 157"/>
                    <a:gd name="T55" fmla="*/ 47 h 179"/>
                    <a:gd name="T56" fmla="*/ 79 w 157"/>
                    <a:gd name="T57" fmla="*/ 84 h 179"/>
                    <a:gd name="T58" fmla="*/ 15 w 157"/>
                    <a:gd name="T59" fmla="*/ 47 h 179"/>
                    <a:gd name="T60" fmla="*/ 79 w 157"/>
                    <a:gd name="T61" fmla="*/ 11 h 179"/>
                    <a:gd name="T62" fmla="*/ 10 w 157"/>
                    <a:gd name="T63" fmla="*/ 56 h 179"/>
                    <a:gd name="T64" fmla="*/ 74 w 157"/>
                    <a:gd name="T65" fmla="*/ 92 h 179"/>
                    <a:gd name="T66" fmla="*/ 74 w 157"/>
                    <a:gd name="T67" fmla="*/ 165 h 179"/>
                    <a:gd name="T68" fmla="*/ 10 w 157"/>
                    <a:gd name="T69" fmla="*/ 129 h 179"/>
                    <a:gd name="T70" fmla="*/ 10 w 157"/>
                    <a:gd name="T71" fmla="*/ 56 h 179"/>
                    <a:gd name="T72" fmla="*/ 84 w 157"/>
                    <a:gd name="T73" fmla="*/ 165 h 179"/>
                    <a:gd name="T74" fmla="*/ 84 w 157"/>
                    <a:gd name="T75" fmla="*/ 92 h 179"/>
                    <a:gd name="T76" fmla="*/ 147 w 157"/>
                    <a:gd name="T77" fmla="*/ 56 h 179"/>
                    <a:gd name="T78" fmla="*/ 147 w 157"/>
                    <a:gd name="T79" fmla="*/ 129 h 179"/>
                    <a:gd name="T80" fmla="*/ 84 w 157"/>
                    <a:gd name="T81" fmla="*/ 16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57" h="179">
                      <a:moveTo>
                        <a:pt x="157" y="46"/>
                      </a:moveTo>
                      <a:cubicBezTo>
                        <a:pt x="157" y="45"/>
                        <a:pt x="156" y="44"/>
                        <a:pt x="155" y="43"/>
                      </a:cubicBezTo>
                      <a:cubicBezTo>
                        <a:pt x="155" y="43"/>
                        <a:pt x="155" y="43"/>
                        <a:pt x="155" y="43"/>
                      </a:cubicBezTo>
                      <a:cubicBezTo>
                        <a:pt x="155" y="43"/>
                        <a:pt x="155" y="43"/>
                        <a:pt x="154" y="43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0" y="0"/>
                        <a:pt x="78" y="0"/>
                        <a:pt x="76" y="0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" y="44"/>
                        <a:pt x="1" y="45"/>
                        <a:pt x="1" y="46"/>
                      </a:cubicBezTo>
                      <a:cubicBezTo>
                        <a:pt x="1" y="46"/>
                        <a:pt x="0" y="47"/>
                        <a:pt x="0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33"/>
                        <a:pt x="1" y="135"/>
                        <a:pt x="3" y="136"/>
                      </a:cubicBezTo>
                      <a:cubicBezTo>
                        <a:pt x="76" y="178"/>
                        <a:pt x="76" y="178"/>
                        <a:pt x="76" y="178"/>
                      </a:cubicBezTo>
                      <a:cubicBezTo>
                        <a:pt x="76" y="178"/>
                        <a:pt x="76" y="178"/>
                        <a:pt x="77" y="178"/>
                      </a:cubicBezTo>
                      <a:cubicBezTo>
                        <a:pt x="77" y="178"/>
                        <a:pt x="77" y="178"/>
                        <a:pt x="77" y="179"/>
                      </a:cubicBezTo>
                      <a:cubicBezTo>
                        <a:pt x="77" y="179"/>
                        <a:pt x="78" y="179"/>
                        <a:pt x="79" y="179"/>
                      </a:cubicBezTo>
                      <a:cubicBezTo>
                        <a:pt x="79" y="179"/>
                        <a:pt x="80" y="179"/>
                        <a:pt x="80" y="179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154" y="136"/>
                        <a:pt x="154" y="136"/>
                        <a:pt x="154" y="136"/>
                      </a:cubicBezTo>
                      <a:cubicBezTo>
                        <a:pt x="156" y="135"/>
                        <a:pt x="157" y="133"/>
                        <a:pt x="157" y="132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6"/>
                        <a:pt x="157" y="46"/>
                      </a:cubicBezTo>
                      <a:close/>
                      <a:moveTo>
                        <a:pt x="79" y="11"/>
                      </a:moveTo>
                      <a:cubicBezTo>
                        <a:pt x="142" y="47"/>
                        <a:pt x="142" y="47"/>
                        <a:pt x="142" y="47"/>
                      </a:cubicBezTo>
                      <a:cubicBezTo>
                        <a:pt x="79" y="84"/>
                        <a:pt x="79" y="84"/>
                        <a:pt x="79" y="8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lnTo>
                        <a:pt x="79" y="11"/>
                      </a:lnTo>
                      <a:close/>
                      <a:moveTo>
                        <a:pt x="10" y="56"/>
                      </a:moveTo>
                      <a:cubicBezTo>
                        <a:pt x="74" y="92"/>
                        <a:pt x="74" y="92"/>
                        <a:pt x="74" y="92"/>
                      </a:cubicBezTo>
                      <a:cubicBezTo>
                        <a:pt x="74" y="165"/>
                        <a:pt x="74" y="165"/>
                        <a:pt x="74" y="165"/>
                      </a:cubicBezTo>
                      <a:cubicBezTo>
                        <a:pt x="10" y="129"/>
                        <a:pt x="10" y="129"/>
                        <a:pt x="10" y="129"/>
                      </a:cubicBezTo>
                      <a:lnTo>
                        <a:pt x="10" y="56"/>
                      </a:lnTo>
                      <a:close/>
                      <a:moveTo>
                        <a:pt x="84" y="165"/>
                      </a:moveTo>
                      <a:cubicBezTo>
                        <a:pt x="84" y="92"/>
                        <a:pt x="84" y="92"/>
                        <a:pt x="84" y="92"/>
                      </a:cubicBezTo>
                      <a:cubicBezTo>
                        <a:pt x="147" y="56"/>
                        <a:pt x="147" y="56"/>
                        <a:pt x="147" y="56"/>
                      </a:cubicBezTo>
                      <a:cubicBezTo>
                        <a:pt x="147" y="129"/>
                        <a:pt x="147" y="129"/>
                        <a:pt x="147" y="129"/>
                      </a:cubicBezTo>
                      <a:lnTo>
                        <a:pt x="84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407"/>
                <p:cNvSpPr>
                  <a:spLocks noEditPoints="1"/>
                </p:cNvSpPr>
                <p:nvPr/>
              </p:nvSpPr>
              <p:spPr bwMode="gray">
                <a:xfrm>
                  <a:off x="-5302251" y="3636963"/>
                  <a:ext cx="1087438" cy="1169988"/>
                </a:xfrm>
                <a:custGeom>
                  <a:avLst/>
                  <a:gdLst>
                    <a:gd name="T0" fmla="*/ 215 w 290"/>
                    <a:gd name="T1" fmla="*/ 41 h 312"/>
                    <a:gd name="T2" fmla="*/ 209 w 290"/>
                    <a:gd name="T3" fmla="*/ 43 h 312"/>
                    <a:gd name="T4" fmla="*/ 211 w 290"/>
                    <a:gd name="T5" fmla="*/ 50 h 312"/>
                    <a:gd name="T6" fmla="*/ 280 w 290"/>
                    <a:gd name="T7" fmla="*/ 167 h 312"/>
                    <a:gd name="T8" fmla="*/ 145 w 290"/>
                    <a:gd name="T9" fmla="*/ 302 h 312"/>
                    <a:gd name="T10" fmla="*/ 10 w 290"/>
                    <a:gd name="T11" fmla="*/ 167 h 312"/>
                    <a:gd name="T12" fmla="*/ 118 w 290"/>
                    <a:gd name="T13" fmla="*/ 35 h 312"/>
                    <a:gd name="T14" fmla="*/ 145 w 290"/>
                    <a:gd name="T15" fmla="*/ 55 h 312"/>
                    <a:gd name="T16" fmla="*/ 173 w 290"/>
                    <a:gd name="T17" fmla="*/ 27 h 312"/>
                    <a:gd name="T18" fmla="*/ 145 w 290"/>
                    <a:gd name="T19" fmla="*/ 0 h 312"/>
                    <a:gd name="T20" fmla="*/ 117 w 290"/>
                    <a:gd name="T21" fmla="*/ 25 h 312"/>
                    <a:gd name="T22" fmla="*/ 0 w 290"/>
                    <a:gd name="T23" fmla="*/ 167 h 312"/>
                    <a:gd name="T24" fmla="*/ 145 w 290"/>
                    <a:gd name="T25" fmla="*/ 312 h 312"/>
                    <a:gd name="T26" fmla="*/ 290 w 290"/>
                    <a:gd name="T27" fmla="*/ 167 h 312"/>
                    <a:gd name="T28" fmla="*/ 215 w 290"/>
                    <a:gd name="T29" fmla="*/ 41 h 312"/>
                    <a:gd name="T30" fmla="*/ 145 w 290"/>
                    <a:gd name="T31" fmla="*/ 10 h 312"/>
                    <a:gd name="T32" fmla="*/ 163 w 290"/>
                    <a:gd name="T33" fmla="*/ 27 h 312"/>
                    <a:gd name="T34" fmla="*/ 145 w 290"/>
                    <a:gd name="T35" fmla="*/ 45 h 312"/>
                    <a:gd name="T36" fmla="*/ 127 w 290"/>
                    <a:gd name="T37" fmla="*/ 27 h 312"/>
                    <a:gd name="T38" fmla="*/ 145 w 290"/>
                    <a:gd name="T39" fmla="*/ 1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90" h="312">
                      <a:moveTo>
                        <a:pt x="215" y="41"/>
                      </a:moveTo>
                      <a:cubicBezTo>
                        <a:pt x="213" y="39"/>
                        <a:pt x="210" y="40"/>
                        <a:pt x="209" y="43"/>
                      </a:cubicBezTo>
                      <a:cubicBezTo>
                        <a:pt x="207" y="45"/>
                        <a:pt x="208" y="48"/>
                        <a:pt x="211" y="50"/>
                      </a:cubicBezTo>
                      <a:cubicBezTo>
                        <a:pt x="253" y="73"/>
                        <a:pt x="280" y="119"/>
                        <a:pt x="280" y="167"/>
                      </a:cubicBezTo>
                      <a:cubicBezTo>
                        <a:pt x="280" y="242"/>
                        <a:pt x="219" y="302"/>
                        <a:pt x="145" y="302"/>
                      </a:cubicBezTo>
                      <a:cubicBezTo>
                        <a:pt x="70" y="302"/>
                        <a:pt x="10" y="242"/>
                        <a:pt x="10" y="167"/>
                      </a:cubicBezTo>
                      <a:cubicBezTo>
                        <a:pt x="10" y="103"/>
                        <a:pt x="55" y="48"/>
                        <a:pt x="118" y="35"/>
                      </a:cubicBezTo>
                      <a:cubicBezTo>
                        <a:pt x="121" y="47"/>
                        <a:pt x="132" y="55"/>
                        <a:pt x="145" y="55"/>
                      </a:cubicBezTo>
                      <a:cubicBezTo>
                        <a:pt x="160" y="55"/>
                        <a:pt x="173" y="43"/>
                        <a:pt x="173" y="27"/>
                      </a:cubicBezTo>
                      <a:cubicBezTo>
                        <a:pt x="173" y="12"/>
                        <a:pt x="160" y="0"/>
                        <a:pt x="145" y="0"/>
                      </a:cubicBezTo>
                      <a:cubicBezTo>
                        <a:pt x="130" y="0"/>
                        <a:pt x="118" y="11"/>
                        <a:pt x="117" y="25"/>
                      </a:cubicBezTo>
                      <a:cubicBezTo>
                        <a:pt x="49" y="38"/>
                        <a:pt x="0" y="97"/>
                        <a:pt x="0" y="167"/>
                      </a:cubicBezTo>
                      <a:cubicBezTo>
                        <a:pt x="0" y="247"/>
                        <a:pt x="65" y="312"/>
                        <a:pt x="145" y="312"/>
                      </a:cubicBezTo>
                      <a:cubicBezTo>
                        <a:pt x="225" y="312"/>
                        <a:pt x="290" y="247"/>
                        <a:pt x="290" y="167"/>
                      </a:cubicBezTo>
                      <a:cubicBezTo>
                        <a:pt x="290" y="115"/>
                        <a:pt x="261" y="66"/>
                        <a:pt x="215" y="41"/>
                      </a:cubicBezTo>
                      <a:close/>
                      <a:moveTo>
                        <a:pt x="145" y="10"/>
                      </a:moveTo>
                      <a:cubicBezTo>
                        <a:pt x="155" y="10"/>
                        <a:pt x="163" y="18"/>
                        <a:pt x="163" y="27"/>
                      </a:cubicBezTo>
                      <a:cubicBezTo>
                        <a:pt x="163" y="37"/>
                        <a:pt x="155" y="45"/>
                        <a:pt x="145" y="45"/>
                      </a:cubicBezTo>
                      <a:cubicBezTo>
                        <a:pt x="135" y="45"/>
                        <a:pt x="127" y="37"/>
                        <a:pt x="127" y="27"/>
                      </a:cubicBezTo>
                      <a:cubicBezTo>
                        <a:pt x="127" y="18"/>
                        <a:pt x="135" y="10"/>
                        <a:pt x="14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403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Lab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8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Lab Setup Instructions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667000" y="3581400"/>
            <a:ext cx="8995926" cy="627864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http://</a:t>
            </a:r>
            <a:r>
              <a:rPr lang="en-US" sz="4800" dirty="0" err="1"/>
              <a:t>tinyurl.com</a:t>
            </a:r>
            <a:r>
              <a:rPr lang="en-US" sz="4800" dirty="0"/>
              <a:t>/</a:t>
            </a:r>
            <a:r>
              <a:rPr lang="en-US" sz="4800" dirty="0" err="1">
                <a:solidFill>
                  <a:schemeClr val="accent6"/>
                </a:solidFill>
              </a:rPr>
              <a:t>hwx</a:t>
            </a:r>
            <a:r>
              <a:rPr lang="en-US" sz="4800" dirty="0">
                <a:solidFill>
                  <a:schemeClr val="accent6"/>
                </a:solidFill>
              </a:rPr>
              <a:t>-spark-intro</a:t>
            </a:r>
            <a:endParaRPr lang="en-US" sz="4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Hortonworks Community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43" y="0"/>
            <a:ext cx="14624094" cy="82908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hidden">
          <a:xfrm rot="10800000" flipV="1">
            <a:off x="1905" y="-13985"/>
            <a:ext cx="14714759" cy="830488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>
              <a:tabLst>
                <a:tab pos="3501390" algn="l"/>
              </a:tabLst>
            </a:pPr>
            <a:endParaRPr lang="en-US" sz="2640" dirty="0">
              <a:solidFill>
                <a:srgbClr val="1E1E1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2876692" y="-479790"/>
            <a:ext cx="13163550" cy="252222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sz="7200">
                <a:solidFill>
                  <a:schemeClr val="bg2"/>
                </a:solidFill>
              </a:rPr>
              <a:t>Community Engagement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163701" y="7644132"/>
            <a:ext cx="8877019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dirty="0">
                <a:solidFill>
                  <a:srgbClr val="FFFFFF"/>
                </a:solidFill>
                <a:ea typeface="+mn-ea"/>
                <a:cs typeface="+mn-cs"/>
              </a:rPr>
              <a:t>Participate now at: </a:t>
            </a:r>
            <a:r>
              <a:rPr lang="en-US" sz="2880" dirty="0" err="1" smtClean="0">
                <a:solidFill>
                  <a:srgbClr val="FFFFFF"/>
                </a:solidFill>
                <a:ea typeface="+mn-ea"/>
                <a:cs typeface="+mn-cs"/>
              </a:rPr>
              <a:t>community.hortonworks.com</a:t>
            </a:r>
            <a:endParaRPr lang="en-US" sz="288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84790" y="-1283011"/>
            <a:ext cx="9765792" cy="2634311"/>
            <a:chOff x="2025332" y="2347784"/>
            <a:chExt cx="8138160" cy="219525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025332" y="2347784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25332" y="4543043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33489" y="7771768"/>
            <a:ext cx="3851302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548640">
              <a:defRPr/>
            </a:pPr>
            <a:r>
              <a:rPr lang="en-US" sz="1080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0033" y="2291415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8,400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7456" y="3330908"/>
            <a:ext cx="2759280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Registered Users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0033" y="4018086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21,000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7456" y="5057579"/>
            <a:ext cx="2759280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Answers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107" y="5557569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32,500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0028" y="6597062"/>
            <a:ext cx="3164783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Technical Assets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125" y="2470939"/>
            <a:ext cx="6495816" cy="4158809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422552" y="2467243"/>
            <a:ext cx="643232" cy="4611689"/>
          </a:xfrm>
          <a:prstGeom prst="rightBrace">
            <a:avLst/>
          </a:prstGeom>
          <a:ln w="76200">
            <a:solidFill>
              <a:schemeClr val="bg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4333547" y="1982916"/>
            <a:ext cx="8877019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b="1" dirty="0">
                <a:solidFill>
                  <a:srgbClr val="FFFFFF"/>
                </a:solidFill>
                <a:ea typeface="+mn-ea"/>
                <a:cs typeface="+mn-cs"/>
              </a:rPr>
              <a:t>One Website!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9" y="114135"/>
            <a:ext cx="2077773" cy="20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9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43">
        <p:fade/>
      </p:transition>
    </mc:Choice>
    <mc:Fallback>
      <p:transition spd="med" advTm="110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43" y="0"/>
            <a:ext cx="14624094" cy="82908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hidden">
          <a:xfrm rot="10800000" flipV="1">
            <a:off x="-35928" y="-13985"/>
            <a:ext cx="14752591" cy="830488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994610" y="-303328"/>
            <a:ext cx="13722053" cy="252222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2"/>
                </a:solidFill>
              </a:rPr>
              <a:t>Hortonworks Community Connection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36668" y="7644132"/>
            <a:ext cx="14800505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dirty="0">
                <a:solidFill>
                  <a:srgbClr val="FFFFFF"/>
                </a:solidFill>
                <a:ea typeface="+mn-ea"/>
                <a:cs typeface="+mn-cs"/>
              </a:rPr>
              <a:t>Read access for everyone, join to participate and be recognized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80688" y="-1240443"/>
            <a:ext cx="9765792" cy="2634311"/>
            <a:chOff x="2025332" y="2347784"/>
            <a:chExt cx="8138160" cy="219525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025332" y="2347784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25332" y="4543043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105" y="2463574"/>
            <a:ext cx="6495816" cy="4158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3584" y="2834719"/>
            <a:ext cx="7726666" cy="4061921"/>
          </a:xfrm>
          <a:prstGeom prst="rect">
            <a:avLst/>
          </a:prstGeom>
        </p:spPr>
        <p:txBody>
          <a:bodyPr vert="horz" wrap="square" lIns="109728" tIns="109728" rIns="109728" bIns="109728" rtlCol="0">
            <a:noAutofit/>
          </a:bodyPr>
          <a:lstStyle/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 dirty="0">
                <a:solidFill>
                  <a:schemeClr val="bg2"/>
                </a:solidFill>
              </a:rPr>
              <a:t>Full Q&amp;A Platform (like </a:t>
            </a:r>
            <a:r>
              <a:rPr lang="en-US" sz="2880" dirty="0" err="1">
                <a:solidFill>
                  <a:schemeClr val="bg2"/>
                </a:solidFill>
              </a:rPr>
              <a:t>StackOverflow</a:t>
            </a:r>
            <a:r>
              <a:rPr lang="en-US" sz="2880" dirty="0">
                <a:solidFill>
                  <a:schemeClr val="bg2"/>
                </a:solidFill>
              </a:rPr>
              <a:t>)</a:t>
            </a:r>
          </a:p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 dirty="0">
                <a:solidFill>
                  <a:schemeClr val="bg2"/>
                </a:solidFill>
              </a:rPr>
              <a:t>Knowledge Base Articles</a:t>
            </a:r>
          </a:p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 dirty="0">
                <a:solidFill>
                  <a:schemeClr val="bg2"/>
                </a:solidFill>
              </a:rPr>
              <a:t>Code Samples and Repositories </a:t>
            </a:r>
          </a:p>
          <a:p>
            <a:pPr marL="411480" indent="-411480">
              <a:buFont typeface="Arial" charset="0"/>
              <a:buChar char="•"/>
            </a:pPr>
            <a:endParaRPr lang="en-US" sz="288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7706" y="8930640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9" y="114135"/>
            <a:ext cx="2077773" cy="20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43">
        <p:fade/>
      </p:transition>
    </mc:Choice>
    <mc:Fallback>
      <p:transition spd="med" advTm="110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444" y="4953000"/>
            <a:ext cx="7644384" cy="2351413"/>
          </a:xfrm>
        </p:spPr>
        <p:txBody>
          <a:bodyPr/>
          <a:lstStyle/>
          <a:p>
            <a:r>
              <a:rPr lang="en-US" sz="4200" dirty="0" smtClean="0">
                <a:solidFill>
                  <a:srgbClr val="FF700A"/>
                </a:solidFill>
              </a:rPr>
              <a:t>Robert Hryniewicz</a:t>
            </a:r>
          </a:p>
          <a:p>
            <a:r>
              <a:rPr lang="en-US" sz="4200" dirty="0" smtClean="0"/>
              <a:t>E: </a:t>
            </a:r>
            <a:r>
              <a:rPr lang="en-US" sz="4200" dirty="0" err="1" smtClean="0"/>
              <a:t>rhryniewicz@hortonworks.com</a:t>
            </a:r>
            <a:endParaRPr lang="en-US" sz="4200" dirty="0" smtClean="0"/>
          </a:p>
          <a:p>
            <a:r>
              <a:rPr lang="en-US" sz="4200" dirty="0" smtClean="0"/>
              <a:t>T: @RobH8z</a:t>
            </a:r>
          </a:p>
          <a:p>
            <a:r>
              <a:rPr lang="en-US" sz="4200" dirty="0" smtClean="0">
                <a:solidFill>
                  <a:schemeClr val="accent2"/>
                </a:solidFill>
              </a:rPr>
              <a:t>#</a:t>
            </a:r>
            <a:r>
              <a:rPr lang="en-US" sz="4200" dirty="0" err="1" smtClean="0">
                <a:solidFill>
                  <a:schemeClr val="accent2"/>
                </a:solidFill>
              </a:rPr>
              <a:t>FutureOfData</a:t>
            </a:r>
            <a:endParaRPr lang="en-US" sz="4200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 descr="logo-h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2444" y="3225968"/>
            <a:ext cx="1021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chemeClr val="bg2"/>
                </a:solidFill>
              </a:rPr>
              <a:t>Thanks!</a:t>
            </a:r>
            <a:endParaRPr lang="en-US" sz="6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Hadoop</a:t>
            </a:r>
            <a:r>
              <a:rPr lang="en-US" dirty="0" smtClean="0"/>
              <a:t> &amp; Spark</a:t>
            </a:r>
            <a:endParaRPr lang="en-US" dirty="0"/>
          </a:p>
        </p:txBody>
      </p:sp>
      <p:pic>
        <p:nvPicPr>
          <p:cNvPr id="6" name="Picture 5" descr="Screen Shot 2016-03-30 at 9.30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0"/>
            <a:ext cx="10731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Apache Spark?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41493" y="2041767"/>
            <a:ext cx="5694464" cy="4894412"/>
          </a:xfrm>
        </p:spPr>
        <p:txBody>
          <a:bodyPr/>
          <a:lstStyle/>
          <a:p>
            <a:r>
              <a:rPr lang="en-US" b="1" dirty="0"/>
              <a:t>Apache open source project </a:t>
            </a:r>
            <a:r>
              <a:rPr lang="en-US" dirty="0"/>
              <a:t>originally developed at </a:t>
            </a:r>
            <a:r>
              <a:rPr lang="en-US" dirty="0" err="1"/>
              <a:t>AMPLab</a:t>
            </a:r>
            <a:r>
              <a:rPr lang="en-US" dirty="0"/>
              <a:t> (University of California Berkeley)</a:t>
            </a:r>
          </a:p>
          <a:p>
            <a:r>
              <a:rPr lang="en-US" b="1" dirty="0"/>
              <a:t>Unified data processing engine </a:t>
            </a:r>
            <a:r>
              <a:rPr lang="en-US" dirty="0"/>
              <a:t>that operates across </a:t>
            </a:r>
            <a:r>
              <a:rPr lang="en-US" dirty="0" smtClean="0"/>
              <a:t>varied data workloads </a:t>
            </a:r>
            <a:r>
              <a:rPr lang="en-US" dirty="0"/>
              <a:t>and </a:t>
            </a:r>
            <a:r>
              <a:rPr lang="en-US" dirty="0" smtClean="0"/>
              <a:t>platforms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t="-45554" b="-45554"/>
          <a:stretch/>
        </p:blipFill>
        <p:spPr>
          <a:xfrm>
            <a:off x="6845718" y="480112"/>
            <a:ext cx="7611535" cy="58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Apache Spark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268587"/>
          </a:xfrm>
        </p:spPr>
        <p:txBody>
          <a:bodyPr/>
          <a:lstStyle/>
          <a:p>
            <a:r>
              <a:rPr lang="en-US" b="1" dirty="0"/>
              <a:t>Elegant Developer </a:t>
            </a:r>
            <a:r>
              <a:rPr lang="en-US" b="1" dirty="0" smtClean="0"/>
              <a:t>APIs</a:t>
            </a:r>
            <a:r>
              <a:rPr lang="en-US" b="1" dirty="0"/>
              <a:t> </a:t>
            </a:r>
          </a:p>
          <a:p>
            <a:pPr lvl="1"/>
            <a:r>
              <a:rPr lang="en-US" sz="2400" dirty="0" smtClean="0"/>
              <a:t>Single </a:t>
            </a:r>
            <a:r>
              <a:rPr lang="en-US" sz="2400" dirty="0"/>
              <a:t>environment for </a:t>
            </a:r>
            <a:r>
              <a:rPr lang="en-US" sz="2400" dirty="0" smtClean="0"/>
              <a:t>data munging, data wrangling, and </a:t>
            </a:r>
            <a:r>
              <a:rPr lang="en-US" sz="2400" dirty="0"/>
              <a:t>Machine </a:t>
            </a:r>
            <a:r>
              <a:rPr lang="en-US" sz="2400" dirty="0" smtClean="0"/>
              <a:t>Learning (ML)</a:t>
            </a:r>
            <a:endParaRPr lang="en-US" sz="2400" dirty="0"/>
          </a:p>
          <a:p>
            <a:r>
              <a:rPr lang="en-US" b="1" dirty="0"/>
              <a:t>In-memory computation </a:t>
            </a:r>
            <a:r>
              <a:rPr lang="en-US" b="1" dirty="0" smtClean="0"/>
              <a:t>model – Fast!</a:t>
            </a:r>
            <a:endParaRPr lang="en-US" b="1" dirty="0"/>
          </a:p>
          <a:p>
            <a:pPr lvl="1"/>
            <a:r>
              <a:rPr lang="en-US" sz="2400" dirty="0" smtClean="0"/>
              <a:t>Effective </a:t>
            </a:r>
            <a:r>
              <a:rPr lang="en-US" sz="2400" dirty="0"/>
              <a:t>for iterative computations and </a:t>
            </a:r>
            <a:r>
              <a:rPr lang="en-US" sz="2400" dirty="0" smtClean="0"/>
              <a:t>ML</a:t>
            </a:r>
            <a:endParaRPr lang="en-US" sz="2400" dirty="0"/>
          </a:p>
          <a:p>
            <a:r>
              <a:rPr lang="en-US" b="1" dirty="0"/>
              <a:t>Machine </a:t>
            </a:r>
            <a:r>
              <a:rPr lang="en-US" b="1" dirty="0" smtClean="0"/>
              <a:t>Learning</a:t>
            </a:r>
            <a:endParaRPr lang="en-US" b="1" dirty="0"/>
          </a:p>
          <a:p>
            <a:pPr lvl="1"/>
            <a:r>
              <a:rPr lang="en-US" dirty="0"/>
              <a:t>Implementation of distributed </a:t>
            </a:r>
            <a:r>
              <a:rPr lang="en-US" dirty="0" smtClean="0"/>
              <a:t>ML algorithms</a:t>
            </a:r>
            <a:endParaRPr lang="en-US" dirty="0"/>
          </a:p>
          <a:p>
            <a:pPr lvl="1"/>
            <a:r>
              <a:rPr lang="en-US" dirty="0"/>
              <a:t>Pipeline API (Spark ML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029200"/>
            <a:ext cx="134112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Spark 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3657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3352800"/>
            <a:ext cx="32004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13700" y="3352800"/>
            <a:ext cx="28067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</a:t>
            </a:r>
            <a:r>
              <a:rPr lang="en-US" sz="3200" b="1" dirty="0" err="1" smtClean="0">
                <a:solidFill>
                  <a:schemeClr val="tx1"/>
                </a:solidFill>
              </a:rPr>
              <a:t>MLlib</a:t>
            </a:r>
            <a:endParaRPr 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800" y="3352800"/>
            <a:ext cx="3276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GraphX</a:t>
            </a:r>
          </a:p>
        </p:txBody>
      </p:sp>
    </p:spTree>
    <p:extLst>
      <p:ext uri="{BB962C8B-B14F-4D97-AF65-F5344CB8AC3E}">
        <p14:creationId xmlns:p14="http://schemas.microsoft.com/office/powerpoint/2010/main" val="11180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58067</TotalTime>
  <Words>1782</Words>
  <Application>Microsoft Macintosh PowerPoint</Application>
  <PresentationFormat>Custom</PresentationFormat>
  <Paragraphs>639</Paragraphs>
  <Slides>53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Calibri</vt:lpstr>
      <vt:lpstr>Courier</vt:lpstr>
      <vt:lpstr>Courier New</vt:lpstr>
      <vt:lpstr>Helvetica Neue</vt:lpstr>
      <vt:lpstr>Helvetica Neue Light</vt:lpstr>
      <vt:lpstr>Lucida Grande</vt:lpstr>
      <vt:lpstr>MS PGothic</vt:lpstr>
      <vt:lpstr>ＭＳ Ｐゴシック</vt:lpstr>
      <vt:lpstr>Tahoma</vt:lpstr>
      <vt:lpstr>Times New Roman</vt:lpstr>
      <vt:lpstr>Webdings</vt:lpstr>
      <vt:lpstr>Wingdings</vt:lpstr>
      <vt:lpstr>Wingdings 2</vt:lpstr>
      <vt:lpstr>ヒラギノ角ゴ Pro W3</vt:lpstr>
      <vt:lpstr>Arial</vt:lpstr>
      <vt:lpstr>Hortonworks Presentation Template</vt:lpstr>
      <vt:lpstr>PowerPoint Presentation</vt:lpstr>
      <vt:lpstr>Agenda</vt:lpstr>
      <vt:lpstr>Data Sources</vt:lpstr>
      <vt:lpstr>The “Big Data” Problem</vt:lpstr>
      <vt:lpstr>Spark Background</vt:lpstr>
      <vt:lpstr>History of Hadoop &amp; Spark</vt:lpstr>
      <vt:lpstr>What Is Apache Spark?</vt:lpstr>
      <vt:lpstr>Why Apache Spark?</vt:lpstr>
      <vt:lpstr>Spark Ecosystem</vt:lpstr>
      <vt:lpstr>Apache Spark Basics</vt:lpstr>
      <vt:lpstr>Spark Context</vt:lpstr>
      <vt:lpstr>Spark SQL</vt:lpstr>
      <vt:lpstr>Spark SQL Overview</vt:lpstr>
      <vt:lpstr>DataFrames</vt:lpstr>
      <vt:lpstr>DataFrames</vt:lpstr>
      <vt:lpstr>SQL Context</vt:lpstr>
      <vt:lpstr>Spark SQL Examples</vt:lpstr>
      <vt:lpstr>Setting up DataFrame API</vt:lpstr>
      <vt:lpstr>Setting up SQL API</vt:lpstr>
      <vt:lpstr>Two API Examples: DataFrame and SQL APIs</vt:lpstr>
      <vt:lpstr>Spark Streaming</vt:lpstr>
      <vt:lpstr>What is Stream Processing?</vt:lpstr>
      <vt:lpstr>Modern Data Applications approach to Insights</vt:lpstr>
      <vt:lpstr>Spark Streaming</vt:lpstr>
      <vt:lpstr>Spark Streaming</vt:lpstr>
      <vt:lpstr>Spark Streaming</vt:lpstr>
      <vt:lpstr>Spark MLlib</vt:lpstr>
      <vt:lpstr>Where Can We Use Machine Learning (Data Science)</vt:lpstr>
      <vt:lpstr>Spark ML: Spark API for building ML pipelines</vt:lpstr>
      <vt:lpstr>Spark GraphX</vt:lpstr>
      <vt:lpstr>GraphX</vt:lpstr>
      <vt:lpstr>Apache Zeppelin &amp; HDP Sandbox</vt:lpstr>
      <vt:lpstr>What’s Apache Zeppelin?</vt:lpstr>
      <vt:lpstr>What is a Note/Notebook?</vt:lpstr>
      <vt:lpstr>Big Data Lifecycle</vt:lpstr>
      <vt:lpstr>How does Zeppelin work?</vt:lpstr>
      <vt:lpstr>HDP Sandbox</vt:lpstr>
      <vt:lpstr>Access patterns enabled by YARN</vt:lpstr>
      <vt:lpstr>Why Apache Spark on YARN?</vt:lpstr>
      <vt:lpstr>Why HDFS?</vt:lpstr>
      <vt:lpstr>There’s more to HDP</vt:lpstr>
      <vt:lpstr>Sample Architecture</vt:lpstr>
      <vt:lpstr>Managed Dataflow</vt:lpstr>
      <vt:lpstr>High-Level Overview</vt:lpstr>
      <vt:lpstr>What’s new in Spark 2.0</vt:lpstr>
      <vt:lpstr>Spark 2.0</vt:lpstr>
      <vt:lpstr>What’s the latest at Hortonworks?</vt:lpstr>
      <vt:lpstr>Lab Preview</vt:lpstr>
      <vt:lpstr>Lab Setup Instructions</vt:lpstr>
      <vt:lpstr>Hortonworks Community Connection</vt:lpstr>
      <vt:lpstr>Community Engagement</vt:lpstr>
      <vt:lpstr>Hortonworks Community Connection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with a Maximum of Three Lines of Copy</dc:title>
  <dc:creator>Michaiel Bovenes</dc:creator>
  <dc:description>Updated March 31, 2015</dc:description>
  <cp:lastModifiedBy>Robert Hryniewicz</cp:lastModifiedBy>
  <cp:revision>331</cp:revision>
  <cp:lastPrinted>2016-09-07T01:39:02Z</cp:lastPrinted>
  <dcterms:created xsi:type="dcterms:W3CDTF">2016-03-01T16:53:27Z</dcterms:created>
  <dcterms:modified xsi:type="dcterms:W3CDTF">2016-09-30T13:36:02Z</dcterms:modified>
  <cp:category>Template, OneDoc</cp:category>
</cp:coreProperties>
</file>